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66"/>
  </p:notesMasterIdLst>
  <p:handoutMasterIdLst>
    <p:handoutMasterId r:id="rId67"/>
  </p:handoutMasterIdLst>
  <p:sldIdLst>
    <p:sldId id="259" r:id="rId2"/>
    <p:sldId id="448" r:id="rId3"/>
    <p:sldId id="447" r:id="rId4"/>
    <p:sldId id="362" r:id="rId5"/>
    <p:sldId id="485" r:id="rId6"/>
    <p:sldId id="492" r:id="rId7"/>
    <p:sldId id="486" r:id="rId8"/>
    <p:sldId id="487" r:id="rId9"/>
    <p:sldId id="488" r:id="rId10"/>
    <p:sldId id="489" r:id="rId11"/>
    <p:sldId id="490" r:id="rId12"/>
    <p:sldId id="491" r:id="rId13"/>
    <p:sldId id="493" r:id="rId14"/>
    <p:sldId id="494" r:id="rId15"/>
    <p:sldId id="495" r:id="rId16"/>
    <p:sldId id="496" r:id="rId17"/>
    <p:sldId id="498" r:id="rId18"/>
    <p:sldId id="499" r:id="rId19"/>
    <p:sldId id="500" r:id="rId20"/>
    <p:sldId id="501" r:id="rId21"/>
    <p:sldId id="502" r:id="rId22"/>
    <p:sldId id="503" r:id="rId23"/>
    <p:sldId id="504" r:id="rId24"/>
    <p:sldId id="505" r:id="rId25"/>
    <p:sldId id="508" r:id="rId26"/>
    <p:sldId id="509" r:id="rId27"/>
    <p:sldId id="510" r:id="rId28"/>
    <p:sldId id="511" r:id="rId29"/>
    <p:sldId id="512" r:id="rId30"/>
    <p:sldId id="513" r:id="rId31"/>
    <p:sldId id="514" r:id="rId32"/>
    <p:sldId id="515" r:id="rId33"/>
    <p:sldId id="516" r:id="rId34"/>
    <p:sldId id="517" r:id="rId35"/>
    <p:sldId id="518" r:id="rId36"/>
    <p:sldId id="519" r:id="rId37"/>
    <p:sldId id="520" r:id="rId38"/>
    <p:sldId id="521" r:id="rId39"/>
    <p:sldId id="522" r:id="rId40"/>
    <p:sldId id="523" r:id="rId41"/>
    <p:sldId id="524" r:id="rId42"/>
    <p:sldId id="525" r:id="rId43"/>
    <p:sldId id="526" r:id="rId44"/>
    <p:sldId id="527" r:id="rId45"/>
    <p:sldId id="528" r:id="rId46"/>
    <p:sldId id="529" r:id="rId47"/>
    <p:sldId id="530" r:id="rId48"/>
    <p:sldId id="531" r:id="rId49"/>
    <p:sldId id="532" r:id="rId50"/>
    <p:sldId id="533" r:id="rId51"/>
    <p:sldId id="534" r:id="rId52"/>
    <p:sldId id="535" r:id="rId53"/>
    <p:sldId id="536" r:id="rId54"/>
    <p:sldId id="537" r:id="rId55"/>
    <p:sldId id="538" r:id="rId56"/>
    <p:sldId id="539" r:id="rId57"/>
    <p:sldId id="540" r:id="rId58"/>
    <p:sldId id="541" r:id="rId59"/>
    <p:sldId id="542" r:id="rId60"/>
    <p:sldId id="543" r:id="rId61"/>
    <p:sldId id="544" r:id="rId62"/>
    <p:sldId id="545" r:id="rId63"/>
    <p:sldId id="546" r:id="rId64"/>
    <p:sldId id="484" r:id="rId65"/>
  </p:sldIdLst>
  <p:sldSz cx="9144000" cy="6858000" type="screen4x3"/>
  <p:notesSz cx="6797675" cy="9926638"/>
  <p:defaultTextStyle>
    <a:defPPr>
      <a:defRPr lang="de-CH"/>
    </a:defPPr>
    <a:lvl1pPr algn="l" rtl="0" eaLnBrk="0" fontAlgn="base" hangingPunct="0">
      <a:spcBef>
        <a:spcPct val="0"/>
      </a:spcBef>
      <a:spcAft>
        <a:spcPct val="0"/>
      </a:spcAft>
      <a:defRPr sz="2400" kern="1200">
        <a:solidFill>
          <a:schemeClr val="tx1"/>
        </a:solidFill>
        <a:latin typeface="Arial" pitchFamily="39"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9"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9"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9"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9" charset="0"/>
        <a:ea typeface="+mn-ea"/>
        <a:cs typeface="+mn-cs"/>
      </a:defRPr>
    </a:lvl5pPr>
    <a:lvl6pPr marL="2286000" algn="l" defTabSz="457200" rtl="0" eaLnBrk="1" latinLnBrk="0" hangingPunct="1">
      <a:defRPr sz="2400" kern="1200">
        <a:solidFill>
          <a:schemeClr val="tx1"/>
        </a:solidFill>
        <a:latin typeface="Arial" pitchFamily="39" charset="0"/>
        <a:ea typeface="+mn-ea"/>
        <a:cs typeface="+mn-cs"/>
      </a:defRPr>
    </a:lvl6pPr>
    <a:lvl7pPr marL="2743200" algn="l" defTabSz="457200" rtl="0" eaLnBrk="1" latinLnBrk="0" hangingPunct="1">
      <a:defRPr sz="2400" kern="1200">
        <a:solidFill>
          <a:schemeClr val="tx1"/>
        </a:solidFill>
        <a:latin typeface="Arial" pitchFamily="39" charset="0"/>
        <a:ea typeface="+mn-ea"/>
        <a:cs typeface="+mn-cs"/>
      </a:defRPr>
    </a:lvl7pPr>
    <a:lvl8pPr marL="3200400" algn="l" defTabSz="457200" rtl="0" eaLnBrk="1" latinLnBrk="0" hangingPunct="1">
      <a:defRPr sz="2400" kern="1200">
        <a:solidFill>
          <a:schemeClr val="tx1"/>
        </a:solidFill>
        <a:latin typeface="Arial" pitchFamily="39" charset="0"/>
        <a:ea typeface="+mn-ea"/>
        <a:cs typeface="+mn-cs"/>
      </a:defRPr>
    </a:lvl8pPr>
    <a:lvl9pPr marL="3657600" algn="l" defTabSz="457200" rtl="0" eaLnBrk="1" latinLnBrk="0" hangingPunct="1">
      <a:defRPr sz="2400" kern="1200">
        <a:solidFill>
          <a:schemeClr val="tx1"/>
        </a:solidFill>
        <a:latin typeface="Arial" pitchFamily="39" charset="0"/>
        <a:ea typeface="+mn-ea"/>
        <a:cs typeface="+mn-cs"/>
      </a:defRPr>
    </a:lvl9pPr>
  </p:defaultTextStyle>
  <p:extLst>
    <p:ext uri="{EFAFB233-063F-42B5-8137-9DF3F51BA10A}">
      <p15:sldGuideLst xmlns:p15="http://schemas.microsoft.com/office/powerpoint/2012/main">
        <p15:guide id="1" orient="horz" pos="1078">
          <p15:clr>
            <a:srgbClr val="A4A3A4"/>
          </p15:clr>
        </p15:guide>
        <p15:guide id="2" pos="3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DE2046"/>
    <a:srgbClr val="A1C3E8"/>
    <a:srgbClr val="000000"/>
    <a:srgbClr val="4F8AC5"/>
    <a:srgbClr val="BED3EA"/>
    <a:srgbClr val="B3C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autoAdjust="0"/>
    <p:restoredTop sz="91760" autoAdjust="0"/>
  </p:normalViewPr>
  <p:slideViewPr>
    <p:cSldViewPr showGuides="1">
      <p:cViewPr varScale="1">
        <p:scale>
          <a:sx n="114" d="100"/>
          <a:sy n="114" d="100"/>
        </p:scale>
        <p:origin x="1416" y="114"/>
      </p:cViewPr>
      <p:guideLst>
        <p:guide orient="horz" pos="1078"/>
        <p:guide pos="312"/>
      </p:guideLst>
    </p:cSldViewPr>
  </p:slideViewPr>
  <p:outlineViewPr>
    <p:cViewPr>
      <p:scale>
        <a:sx n="33" d="100"/>
        <a:sy n="33" d="100"/>
      </p:scale>
      <p:origin x="0" y="2184"/>
    </p:cViewPr>
  </p:outlineViewPr>
  <p:notesTextViewPr>
    <p:cViewPr>
      <p:scale>
        <a:sx n="100" d="100"/>
        <a:sy n="100" d="100"/>
      </p:scale>
      <p:origin x="0" y="0"/>
    </p:cViewPr>
  </p:notesTextViewPr>
  <p:notesViewPr>
    <p:cSldViewPr showGuides="1">
      <p:cViewPr varScale="1">
        <p:scale>
          <a:sx n="66" d="100"/>
          <a:sy n="66" d="100"/>
        </p:scale>
        <p:origin x="31" y="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2"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3555" name="Rectangle 3"/>
          <p:cNvSpPr>
            <a:spLocks noGrp="1" noChangeArrowheads="1"/>
          </p:cNvSpPr>
          <p:nvPr>
            <p:ph type="dt" sz="quarter" idx="1"/>
          </p:nvPr>
        </p:nvSpPr>
        <p:spPr bwMode="auto">
          <a:xfrm>
            <a:off x="3852018"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3556" name="Rectangle 4"/>
          <p:cNvSpPr>
            <a:spLocks noGrp="1" noChangeArrowheads="1"/>
          </p:cNvSpPr>
          <p:nvPr>
            <p:ph type="ftr" sz="quarter" idx="2"/>
          </p:nvPr>
        </p:nvSpPr>
        <p:spPr bwMode="auto">
          <a:xfrm>
            <a:off x="2" y="9430307"/>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3557" name="Rectangle 5"/>
          <p:cNvSpPr>
            <a:spLocks noGrp="1" noChangeArrowheads="1"/>
          </p:cNvSpPr>
          <p:nvPr>
            <p:ph type="sldNum" sz="quarter" idx="3"/>
          </p:nvPr>
        </p:nvSpPr>
        <p:spPr bwMode="auto">
          <a:xfrm>
            <a:off x="3852018" y="9430307"/>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1557EE-0742-4568-A4D7-76102549A814}" type="slidenum">
              <a:rPr lang="de-CH"/>
              <a:pPr/>
              <a:t>‹Nr.›</a:t>
            </a:fld>
            <a:endParaRPr lang="de-CH"/>
          </a:p>
        </p:txBody>
      </p:sp>
    </p:spTree>
    <p:extLst>
      <p:ext uri="{BB962C8B-B14F-4D97-AF65-F5344CB8AC3E}">
        <p14:creationId xmlns:p14="http://schemas.microsoft.com/office/powerpoint/2010/main" val="31457199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6147" name="Rectangle 3"/>
          <p:cNvSpPr>
            <a:spLocks noGrp="1" noChangeArrowheads="1"/>
          </p:cNvSpPr>
          <p:nvPr>
            <p:ph type="dt" idx="1"/>
          </p:nvPr>
        </p:nvSpPr>
        <p:spPr bwMode="auto">
          <a:xfrm>
            <a:off x="3852018"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06357" y="4715154"/>
            <a:ext cx="4984962"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6150" name="Rectangle 6"/>
          <p:cNvSpPr>
            <a:spLocks noGrp="1" noChangeArrowheads="1"/>
          </p:cNvSpPr>
          <p:nvPr>
            <p:ph type="ftr" sz="quarter" idx="4"/>
          </p:nvPr>
        </p:nvSpPr>
        <p:spPr bwMode="auto">
          <a:xfrm>
            <a:off x="2" y="9430307"/>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6151" name="Rectangle 7"/>
          <p:cNvSpPr>
            <a:spLocks noGrp="1" noChangeArrowheads="1"/>
          </p:cNvSpPr>
          <p:nvPr>
            <p:ph type="sldNum" sz="quarter" idx="5"/>
          </p:nvPr>
        </p:nvSpPr>
        <p:spPr bwMode="auto">
          <a:xfrm>
            <a:off x="3852018" y="9430307"/>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5700854-19FB-4351-BFDC-90AAE5F621F4}" type="slidenum">
              <a:rPr lang="de-CH"/>
              <a:pPr/>
              <a:t>‹Nr.›</a:t>
            </a:fld>
            <a:endParaRPr lang="de-CH"/>
          </a:p>
        </p:txBody>
      </p:sp>
    </p:spTree>
    <p:extLst>
      <p:ext uri="{BB962C8B-B14F-4D97-AF65-F5344CB8AC3E}">
        <p14:creationId xmlns:p14="http://schemas.microsoft.com/office/powerpoint/2010/main" val="17196727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9" charset="0"/>
        <a:ea typeface="+mn-ea"/>
        <a:cs typeface="+mn-cs"/>
      </a:defRPr>
    </a:lvl1pPr>
    <a:lvl2pPr marL="4572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2pPr>
    <a:lvl3pPr marL="9144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3pPr>
    <a:lvl4pPr marL="13716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4pPr>
    <a:lvl5pPr marL="1828800" algn="l" rtl="0" fontAlgn="base">
      <a:spcBef>
        <a:spcPct val="30000"/>
      </a:spcBef>
      <a:spcAft>
        <a:spcPct val="0"/>
      </a:spcAft>
      <a:defRPr sz="1200" kern="1200">
        <a:solidFill>
          <a:schemeClr val="tx1"/>
        </a:solidFill>
        <a:latin typeface="Arial" pitchFamily="39" charset="0"/>
        <a:ea typeface="ＭＳ Ｐゴシック" pitchFamily="3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EB99-2DE1-4B8F-94CA-126F6E7E19D7}" type="slidenum">
              <a:rPr lang="de-CH"/>
              <a:pPr/>
              <a:t>3</a:t>
            </a:fld>
            <a:endParaRPr lang="de-CH"/>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46038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E5700854-19FB-4351-BFDC-90AAE5F621F4}" type="slidenum">
              <a:rPr lang="de-CH" smtClean="0"/>
              <a:pPr/>
              <a:t>40</a:t>
            </a:fld>
            <a:endParaRPr lang="de-CH"/>
          </a:p>
        </p:txBody>
      </p:sp>
    </p:spTree>
    <p:extLst>
      <p:ext uri="{BB962C8B-B14F-4D97-AF65-F5344CB8AC3E}">
        <p14:creationId xmlns:p14="http://schemas.microsoft.com/office/powerpoint/2010/main" val="257923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305675" y="1438275"/>
            <a:ext cx="1835150" cy="5073650"/>
          </a:xfrm>
          <a:prstGeom prst="rect">
            <a:avLst/>
          </a:prstGeom>
          <a:solidFill>
            <a:srgbClr val="B3CCE6"/>
          </a:solidFill>
          <a:ln w="9525">
            <a:noFill/>
            <a:miter lim="800000"/>
            <a:headEnd/>
            <a:tailEnd/>
          </a:ln>
          <a:effectLst/>
        </p:spPr>
        <p:txBody>
          <a:bodyPr wrap="none" anchor="ctr">
            <a:prstTxWarp prst="textNoShape">
              <a:avLst/>
            </a:prstTxWarp>
          </a:bodyPr>
          <a:lstStyle/>
          <a:p>
            <a:pPr algn="ctr"/>
            <a:endParaRPr lang="de-DE">
              <a:solidFill>
                <a:srgbClr val="BED3EA"/>
              </a:solidFill>
            </a:endParaRPr>
          </a:p>
        </p:txBody>
      </p:sp>
      <p:sp>
        <p:nvSpPr>
          <p:cNvPr id="5123"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endParaRPr lang="de-DE"/>
          </a:p>
        </p:txBody>
      </p:sp>
      <p:sp>
        <p:nvSpPr>
          <p:cNvPr id="5124" name="Rectangle 4"/>
          <p:cNvSpPr>
            <a:spLocks noChangeArrowheads="1"/>
          </p:cNvSpPr>
          <p:nvPr/>
        </p:nvSpPr>
        <p:spPr bwMode="auto">
          <a:xfrm>
            <a:off x="0" y="1438275"/>
            <a:ext cx="7305675" cy="5073650"/>
          </a:xfrm>
          <a:prstGeom prst="rect">
            <a:avLst/>
          </a:prstGeom>
          <a:solidFill>
            <a:srgbClr val="9CBDDE"/>
          </a:solidFill>
          <a:ln w="9525">
            <a:noFill/>
            <a:miter lim="800000"/>
            <a:headEnd/>
            <a:tailEnd/>
          </a:ln>
          <a:effectLst/>
        </p:spPr>
        <p:txBody>
          <a:bodyPr wrap="none" anchor="ctr">
            <a:prstTxWarp prst="textNoShape">
              <a:avLst/>
            </a:prstTxWarp>
          </a:bodyPr>
          <a:lstStyle/>
          <a:p>
            <a:pPr algn="ctr"/>
            <a:endParaRPr lang="de-DE"/>
          </a:p>
        </p:txBody>
      </p:sp>
      <p:sp>
        <p:nvSpPr>
          <p:cNvPr id="5125" name="Rectangle 5"/>
          <p:cNvSpPr>
            <a:spLocks noGrp="1" noChangeArrowheads="1"/>
          </p:cNvSpPr>
          <p:nvPr>
            <p:ph type="ctrTitle"/>
          </p:nvPr>
        </p:nvSpPr>
        <p:spPr>
          <a:xfrm>
            <a:off x="539750" y="1654175"/>
            <a:ext cx="6621463" cy="1143000"/>
          </a:xfrm>
        </p:spPr>
        <p:txBody>
          <a:bodyPr/>
          <a:lstStyle>
            <a:lvl1pPr>
              <a:defRPr/>
            </a:lvl1pPr>
          </a:lstStyle>
          <a:p>
            <a:r>
              <a:rPr lang="de-DE"/>
              <a:t>Titelmasterformat durch Klicken bearbeiten</a:t>
            </a:r>
            <a:endParaRPr lang="de-CH"/>
          </a:p>
        </p:txBody>
      </p:sp>
      <p:sp>
        <p:nvSpPr>
          <p:cNvPr id="5126" name="Rectangle 6"/>
          <p:cNvSpPr>
            <a:spLocks noGrp="1" noChangeArrowheads="1"/>
          </p:cNvSpPr>
          <p:nvPr>
            <p:ph type="subTitle" idx="1"/>
          </p:nvPr>
        </p:nvSpPr>
        <p:spPr>
          <a:xfrm>
            <a:off x="539750" y="3022600"/>
            <a:ext cx="6621463" cy="1752600"/>
          </a:xfrm>
        </p:spPr>
        <p:txBody>
          <a:bodyPr/>
          <a:lstStyle>
            <a:lvl1pPr marL="0" indent="0">
              <a:buFontTx/>
              <a:buNone/>
              <a:defRPr/>
            </a:lvl1pPr>
          </a:lstStyle>
          <a:p>
            <a:r>
              <a:rPr lang="de-DE"/>
              <a:t>Formatvorlage des Untertitelmasters durch Klicken bearbeiten</a:t>
            </a:r>
            <a:endParaRPr lang="de-CH"/>
          </a:p>
        </p:txBody>
      </p:sp>
      <p:sp>
        <p:nvSpPr>
          <p:cNvPr id="5127" name="Rectangle 7"/>
          <p:cNvSpPr>
            <a:spLocks noGrp="1" noChangeArrowheads="1"/>
          </p:cNvSpPr>
          <p:nvPr>
            <p:ph type="dt" sz="half" idx="2"/>
          </p:nvPr>
        </p:nvSpPr>
        <p:spPr>
          <a:xfrm>
            <a:off x="539750" y="6548438"/>
            <a:ext cx="2889250" cy="252412"/>
          </a:xfrm>
        </p:spPr>
        <p:txBody>
          <a:bodyPr wrap="none"/>
          <a:lstStyle>
            <a:lvl1pPr>
              <a:defRPr/>
            </a:lvl1pPr>
          </a:lstStyle>
          <a:p>
            <a:fld id="{667EC3AE-904D-4858-AE6A-E2FD3666E379}" type="datetime4">
              <a:rPr lang="de-DE" smtClean="0"/>
              <a:t>28. Juli 2023</a:t>
            </a:fld>
            <a:endParaRPr lang="de-CH"/>
          </a:p>
        </p:txBody>
      </p:sp>
      <p:sp>
        <p:nvSpPr>
          <p:cNvPr id="5128" name="Rectangle 8"/>
          <p:cNvSpPr>
            <a:spLocks noGrp="1" noChangeArrowheads="1"/>
          </p:cNvSpPr>
          <p:nvPr>
            <p:ph type="ftr" sz="quarter" idx="3"/>
          </p:nvPr>
        </p:nvSpPr>
        <p:spPr>
          <a:xfrm>
            <a:off x="107950" y="179388"/>
            <a:ext cx="4464050" cy="252412"/>
          </a:xfrm>
        </p:spPr>
        <p:txBody>
          <a:bodyPr wrap="square"/>
          <a:lstStyle>
            <a:lvl1pPr>
              <a:defRPr/>
            </a:lvl1pPr>
          </a:lstStyle>
          <a:p>
            <a:r>
              <a:rPr lang="de-CH"/>
              <a:t>Titel der Präsentation (ändern unter Ansicht&gt;Fusszeile)</a:t>
            </a:r>
          </a:p>
        </p:txBody>
      </p:sp>
      <p:sp>
        <p:nvSpPr>
          <p:cNvPr id="5129" name="Rectangle 9"/>
          <p:cNvSpPr>
            <a:spLocks noGrp="1" noChangeArrowheads="1"/>
          </p:cNvSpPr>
          <p:nvPr>
            <p:ph type="sldNum" sz="quarter" idx="4"/>
          </p:nvPr>
        </p:nvSpPr>
        <p:spPr>
          <a:xfrm>
            <a:off x="8743950" y="6548438"/>
            <a:ext cx="360363" cy="215900"/>
          </a:xfrm>
        </p:spPr>
        <p:txBody>
          <a:bodyPr/>
          <a:lstStyle>
            <a:lvl1pPr>
              <a:defRPr>
                <a:solidFill>
                  <a:schemeClr val="tx1"/>
                </a:solidFill>
              </a:defRPr>
            </a:lvl1pPr>
          </a:lstStyle>
          <a:p>
            <a:fld id="{8A052E73-FDF8-4D4B-B0FA-91CDBB88F1E8}" type="slidenum">
              <a:rPr lang="de-CH"/>
              <a:pPr/>
              <a:t>‹Nr.›</a:t>
            </a:fld>
            <a:endParaRPr lang="de-CH" sz="1400"/>
          </a:p>
        </p:txBody>
      </p:sp>
      <p:pic>
        <p:nvPicPr>
          <p:cNvPr id="12" name="Picture 10" descr="ub_8pt_rgb.jpg                                                 000546B7mg                             B9C1C449:"/>
          <p:cNvPicPr>
            <a:picLocks noChangeAspect="1" noChangeArrowheads="1"/>
          </p:cNvPicPr>
          <p:nvPr userDrawn="1"/>
        </p:nvPicPr>
        <p:blipFill>
          <a:blip r:embed="rId2"/>
          <a:srcRect/>
          <a:stretch>
            <a:fillRect/>
          </a:stretch>
        </p:blipFill>
        <p:spPr bwMode="auto">
          <a:xfrm>
            <a:off x="7737475" y="107950"/>
            <a:ext cx="1306513" cy="10064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smtClean="0"/>
            </a:lvl1pPr>
          </a:lstStyle>
          <a:p>
            <a:fld id="{8C715498-43E2-483C-A465-1B3DABF9169E}" type="datetime4">
              <a:rPr lang="de-DE" smtClean="0">
                <a:solidFill>
                  <a:schemeClr val="tx1"/>
                </a:solidFill>
              </a:rPr>
              <a:t>28. Juli 2023</a:t>
            </a:fld>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8A7FBFD4-27D3-441B-B411-330638585F4B}" type="slidenum">
              <a:rPr lang="de-CH"/>
              <a:pPr/>
              <a:t>‹Nr.›</a:t>
            </a:fld>
            <a:endParaRPr lang="de-CH"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0188" y="647700"/>
            <a:ext cx="2014537" cy="5527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3400" y="647700"/>
            <a:ext cx="5894388" cy="55276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smtClean="0"/>
            </a:lvl1pPr>
          </a:lstStyle>
          <a:p>
            <a:fld id="{5D50B436-5959-4CAE-80F1-60CD783710E7}" type="datetime4">
              <a:rPr lang="de-DE" smtClean="0">
                <a:solidFill>
                  <a:schemeClr val="tx1"/>
                </a:solidFill>
              </a:rPr>
              <a:t>28. Juli 2023</a:t>
            </a:fld>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9FA632F1-1E7A-4E2C-ACB8-850BA6EAECB3}" type="slidenum">
              <a:rPr lang="de-CH"/>
              <a:pPr/>
              <a:t>‹Nr.›</a:t>
            </a:fld>
            <a:endParaRPr lang="de-CH"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smtClean="0"/>
            </a:lvl1pPr>
          </a:lstStyle>
          <a:p>
            <a:fld id="{025D2A6D-85BF-4AFE-A88F-0EED13F33213}" type="datetime4">
              <a:rPr lang="de-DE" smtClean="0">
                <a:solidFill>
                  <a:schemeClr val="tx1"/>
                </a:solidFill>
              </a:rPr>
              <a:t>28. Juli 2023</a:t>
            </a:fld>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BE3D9CA7-554C-46EC-BEAB-CB2090EEB6FF}" type="slidenum">
              <a:rPr lang="de-CH"/>
              <a:pPr/>
              <a:t>‹Nr.›</a:t>
            </a:fld>
            <a:endParaRPr lang="de-CH"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smtClean="0"/>
            </a:lvl1pPr>
          </a:lstStyle>
          <a:p>
            <a:fld id="{21D0E5EE-0EA8-4CA4-A487-4A74B9CCD68E}" type="datetime4">
              <a:rPr lang="de-DE" smtClean="0">
                <a:solidFill>
                  <a:schemeClr val="tx1"/>
                </a:solidFill>
              </a:rPr>
              <a:t>28. Juli 2023</a:t>
            </a:fld>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smtClean="0"/>
            </a:lvl1pPr>
          </a:lstStyle>
          <a:p>
            <a:fld id="{FF6E2549-E00A-42FF-BAF7-96D0334C1F1D}" type="slidenum">
              <a:rPr lang="de-CH"/>
              <a:pPr/>
              <a:t>‹Nr.›</a:t>
            </a:fld>
            <a:endParaRPr lang="de-CH"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3400" y="1676400"/>
            <a:ext cx="3954463"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0263" y="1676400"/>
            <a:ext cx="3954462"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fld id="{9D6BF8E1-5879-4549-8AFB-4EE50D3C8833}" type="datetime4">
              <a:rPr lang="de-DE" smtClean="0">
                <a:solidFill>
                  <a:schemeClr val="tx1"/>
                </a:solidFill>
              </a:rPr>
              <a:t>28. Juli 2023</a:t>
            </a:fld>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smtClean="0"/>
            </a:lvl1pPr>
          </a:lstStyle>
          <a:p>
            <a:fld id="{419860F2-A4DD-4A2C-A31D-58D998B2B5CE}" type="slidenum">
              <a:rPr lang="de-CH"/>
              <a:pPr/>
              <a:t>‹Nr.›</a:t>
            </a:fld>
            <a:endParaRPr lang="de-CH"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smtClean="0"/>
            </a:lvl1pPr>
          </a:lstStyle>
          <a:p>
            <a:fld id="{514A5B13-9A57-45E0-A046-0C732E8060E2}" type="datetime4">
              <a:rPr lang="de-DE" smtClean="0">
                <a:solidFill>
                  <a:schemeClr val="tx1"/>
                </a:solidFill>
              </a:rPr>
              <a:t>28. Juli 2023</a:t>
            </a:fld>
            <a:endParaRPr lang="de-CH">
              <a:solidFill>
                <a:schemeClr val="tx1"/>
              </a:solidFill>
            </a:endParaRPr>
          </a:p>
        </p:txBody>
      </p:sp>
      <p:sp>
        <p:nvSpPr>
          <p:cNvPr id="8" name="Fußzeilenplatzhalter 7"/>
          <p:cNvSpPr>
            <a:spLocks noGrp="1"/>
          </p:cNvSpPr>
          <p:nvPr>
            <p:ph type="ftr" sz="quarter" idx="11"/>
          </p:nvPr>
        </p:nvSpPr>
        <p:spPr/>
        <p:txBody>
          <a:bodyPr/>
          <a:lstStyle>
            <a:lvl1pPr>
              <a:defRPr/>
            </a:lvl1pPr>
          </a:lstStyle>
          <a:p>
            <a:r>
              <a:rPr lang="de-CH"/>
              <a:t>Titel der Präsentation (ändern unter Ansicht&gt;Fusszeile)</a:t>
            </a:r>
          </a:p>
        </p:txBody>
      </p:sp>
      <p:sp>
        <p:nvSpPr>
          <p:cNvPr id="9" name="Foliennummernplatzhalter 8"/>
          <p:cNvSpPr>
            <a:spLocks noGrp="1"/>
          </p:cNvSpPr>
          <p:nvPr>
            <p:ph type="sldNum" sz="quarter" idx="12"/>
          </p:nvPr>
        </p:nvSpPr>
        <p:spPr/>
        <p:txBody>
          <a:bodyPr/>
          <a:lstStyle>
            <a:lvl1pPr>
              <a:defRPr smtClean="0"/>
            </a:lvl1pPr>
          </a:lstStyle>
          <a:p>
            <a:fld id="{E2276291-CEF6-468B-AB64-EE3F28178E9A}" type="slidenum">
              <a:rPr lang="de-CH"/>
              <a:pPr/>
              <a:t>‹Nr.›</a:t>
            </a:fld>
            <a:endParaRPr lang="de-CH"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smtClean="0"/>
            </a:lvl1pPr>
          </a:lstStyle>
          <a:p>
            <a:fld id="{DFE4C291-CAA3-498A-A0DA-070065153697}" type="datetime4">
              <a:rPr lang="de-DE" smtClean="0">
                <a:solidFill>
                  <a:schemeClr val="tx1"/>
                </a:solidFill>
              </a:rPr>
              <a:t>28. Juli 2023</a:t>
            </a:fld>
            <a:endParaRPr lang="de-CH">
              <a:solidFill>
                <a:schemeClr val="tx1"/>
              </a:solidFill>
            </a:endParaRPr>
          </a:p>
        </p:txBody>
      </p:sp>
      <p:sp>
        <p:nvSpPr>
          <p:cNvPr id="4" name="Fußzeilenplatzhalter 3"/>
          <p:cNvSpPr>
            <a:spLocks noGrp="1"/>
          </p:cNvSpPr>
          <p:nvPr>
            <p:ph type="ftr" sz="quarter" idx="11"/>
          </p:nvPr>
        </p:nvSpPr>
        <p:spPr/>
        <p:txBody>
          <a:bodyPr/>
          <a:lstStyle>
            <a:lvl1pPr>
              <a:defRPr/>
            </a:lvl1pPr>
          </a:lstStyle>
          <a:p>
            <a:r>
              <a:rPr lang="de-CH"/>
              <a:t>Titel der Präsentation (ändern unter Ansicht&gt;Fusszeile)</a:t>
            </a:r>
          </a:p>
        </p:txBody>
      </p:sp>
      <p:sp>
        <p:nvSpPr>
          <p:cNvPr id="5" name="Foliennummernplatzhalter 4"/>
          <p:cNvSpPr>
            <a:spLocks noGrp="1"/>
          </p:cNvSpPr>
          <p:nvPr>
            <p:ph type="sldNum" sz="quarter" idx="12"/>
          </p:nvPr>
        </p:nvSpPr>
        <p:spPr/>
        <p:txBody>
          <a:bodyPr/>
          <a:lstStyle>
            <a:lvl1pPr>
              <a:defRPr smtClean="0"/>
            </a:lvl1pPr>
          </a:lstStyle>
          <a:p>
            <a:fld id="{5D8B4FAD-8954-4DEB-8349-46A6E9AEE0D6}" type="slidenum">
              <a:rPr lang="de-CH"/>
              <a:pPr/>
              <a:t>‹Nr.›</a:t>
            </a:fld>
            <a:endParaRPr lang="de-CH"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smtClean="0"/>
            </a:lvl1pPr>
          </a:lstStyle>
          <a:p>
            <a:fld id="{553F427E-03DA-41AE-B0DE-AC2AF75AF82A}" type="datetime4">
              <a:rPr lang="de-DE" smtClean="0">
                <a:solidFill>
                  <a:schemeClr val="tx1"/>
                </a:solidFill>
              </a:rPr>
              <a:t>28. Juli 2023</a:t>
            </a:fld>
            <a:endParaRPr lang="de-CH">
              <a:solidFill>
                <a:schemeClr val="tx1"/>
              </a:solidFill>
            </a:endParaRPr>
          </a:p>
        </p:txBody>
      </p:sp>
      <p:sp>
        <p:nvSpPr>
          <p:cNvPr id="3" name="Fußzeilenplatzhalter 2"/>
          <p:cNvSpPr>
            <a:spLocks noGrp="1"/>
          </p:cNvSpPr>
          <p:nvPr>
            <p:ph type="ftr" sz="quarter" idx="11"/>
          </p:nvPr>
        </p:nvSpPr>
        <p:spPr/>
        <p:txBody>
          <a:bodyPr/>
          <a:lstStyle>
            <a:lvl1pPr>
              <a:defRPr/>
            </a:lvl1pPr>
          </a:lstStyle>
          <a:p>
            <a:r>
              <a:rPr lang="de-CH"/>
              <a:t>Titel der Präsentation (ändern unter Ansicht&gt;Fusszeile)</a:t>
            </a:r>
          </a:p>
        </p:txBody>
      </p:sp>
      <p:sp>
        <p:nvSpPr>
          <p:cNvPr id="4" name="Foliennummernplatzhalter 3"/>
          <p:cNvSpPr>
            <a:spLocks noGrp="1"/>
          </p:cNvSpPr>
          <p:nvPr>
            <p:ph type="sldNum" sz="quarter" idx="12"/>
          </p:nvPr>
        </p:nvSpPr>
        <p:spPr/>
        <p:txBody>
          <a:bodyPr/>
          <a:lstStyle>
            <a:lvl1pPr>
              <a:defRPr smtClean="0"/>
            </a:lvl1pPr>
          </a:lstStyle>
          <a:p>
            <a:fld id="{5DCECA37-7FCC-45D4-BAD6-B8760F7664F4}" type="slidenum">
              <a:rPr lang="de-CH"/>
              <a:pPr/>
              <a:t>‹Nr.›</a:t>
            </a:fld>
            <a:endParaRPr lang="de-CH"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smtClean="0"/>
            </a:lvl1pPr>
          </a:lstStyle>
          <a:p>
            <a:fld id="{33DF46F3-FA42-4970-AF29-62113B98661E}" type="datetime4">
              <a:rPr lang="de-DE" smtClean="0">
                <a:solidFill>
                  <a:schemeClr val="tx1"/>
                </a:solidFill>
              </a:rPr>
              <a:t>28. Juli 2023</a:t>
            </a:fld>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smtClean="0"/>
            </a:lvl1pPr>
          </a:lstStyle>
          <a:p>
            <a:fld id="{BCB356E6-9FAF-40C6-856D-8F6C373A5860}" type="slidenum">
              <a:rPr lang="de-CH"/>
              <a:pPr/>
              <a:t>‹Nr.›</a:t>
            </a:fld>
            <a:endParaRPr lang="de-CH"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smtClean="0"/>
            </a:lvl1pPr>
          </a:lstStyle>
          <a:p>
            <a:fld id="{7D3A3BD2-F9B6-4BF6-B20D-1C46C88132DC}" type="datetime4">
              <a:rPr lang="de-DE" smtClean="0">
                <a:solidFill>
                  <a:schemeClr val="tx1"/>
                </a:solidFill>
              </a:rPr>
              <a:t>28. Juli 2023</a:t>
            </a:fld>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smtClean="0"/>
            </a:lvl1pPr>
          </a:lstStyle>
          <a:p>
            <a:fld id="{349B80EF-ED2B-461F-97EC-6475994818AB}" type="slidenum">
              <a:rPr lang="de-CH"/>
              <a:pPr/>
              <a:t>‹Nr.›</a:t>
            </a:fld>
            <a:endParaRPr lang="de-CH"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bwMode="auto">
          <a:xfrm>
            <a:off x="539750" y="647700"/>
            <a:ext cx="6621463" cy="8175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CH"/>
              <a:t>Mastertitelformat bearbeiten</a:t>
            </a:r>
          </a:p>
        </p:txBody>
      </p:sp>
      <p:sp>
        <p:nvSpPr>
          <p:cNvPr id="3078" name="Rectangle 6"/>
          <p:cNvSpPr>
            <a:spLocks noGrp="1" noChangeArrowheads="1"/>
          </p:cNvSpPr>
          <p:nvPr>
            <p:ph type="body" idx="1"/>
          </p:nvPr>
        </p:nvSpPr>
        <p:spPr bwMode="auto">
          <a:xfrm>
            <a:off x="533400" y="1676400"/>
            <a:ext cx="8061325" cy="44989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79" name="Rectangle 7"/>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333333"/>
                </a:solidFill>
              </a:defRPr>
            </a:lvl1pPr>
          </a:lstStyle>
          <a:p>
            <a:fld id="{4411F905-0FEE-4D0E-AB76-7277C4992AB7}" type="datetime4">
              <a:rPr lang="de-DE" smtClean="0"/>
              <a:t>28. Juli 2023</a:t>
            </a:fld>
            <a:endParaRPr lang="de-CH"/>
          </a:p>
        </p:txBody>
      </p:sp>
      <p:sp>
        <p:nvSpPr>
          <p:cNvPr id="3080" name="Rectangle 8"/>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333333"/>
                </a:solidFill>
              </a:defRPr>
            </a:lvl1pPr>
          </a:lstStyle>
          <a:p>
            <a:r>
              <a:rPr lang="de-CH"/>
              <a:t>Titel der Präsentation (ändern unter Ansicht&gt;Fusszeile)</a:t>
            </a:r>
          </a:p>
        </p:txBody>
      </p:sp>
      <p:sp>
        <p:nvSpPr>
          <p:cNvPr id="3081" name="Rectangle 9"/>
          <p:cNvSpPr>
            <a:spLocks noGrp="1" noChangeArrowheads="1"/>
          </p:cNvSpPr>
          <p:nvPr>
            <p:ph type="sldNum" sz="quarter" idx="4"/>
          </p:nvPr>
        </p:nvSpPr>
        <p:spPr bwMode="auto">
          <a:xfrm>
            <a:off x="8686800" y="6548438"/>
            <a:ext cx="360363"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333333"/>
                </a:solidFill>
              </a:defRPr>
            </a:lvl1pPr>
          </a:lstStyle>
          <a:p>
            <a:fld id="{4961136D-1845-4260-99A7-C8EBD0621A16}" type="slidenum">
              <a:rPr lang="de-CH"/>
              <a:pPr/>
              <a:t>‹Nr.›</a:t>
            </a:fld>
            <a:endParaRPr lang="de-CH" sz="1400"/>
          </a:p>
        </p:txBody>
      </p:sp>
      <p:sp>
        <p:nvSpPr>
          <p:cNvPr id="3086" name="Line 14"/>
          <p:cNvSpPr>
            <a:spLocks noChangeShapeType="1"/>
          </p:cNvSpPr>
          <p:nvPr/>
        </p:nvSpPr>
        <p:spPr bwMode="auto">
          <a:xfrm>
            <a:off x="107950" y="1447800"/>
            <a:ext cx="8943975" cy="0"/>
          </a:xfrm>
          <a:prstGeom prst="line">
            <a:avLst/>
          </a:prstGeom>
          <a:noFill/>
          <a:ln w="38100">
            <a:solidFill>
              <a:schemeClr val="accent2"/>
            </a:solidFill>
            <a:round/>
            <a:headEnd/>
            <a:tailEnd/>
          </a:ln>
          <a:effectLst/>
        </p:spPr>
        <p:txBody>
          <a:bodyPr wrap="none" anchor="ctr">
            <a:prstTxWarp prst="textNoShape">
              <a:avLst/>
            </a:prstTxWarp>
          </a:bodyPr>
          <a:lstStyle/>
          <a:p>
            <a:endParaRPr lang="de-DE"/>
          </a:p>
        </p:txBody>
      </p:sp>
      <p:sp>
        <p:nvSpPr>
          <p:cNvPr id="3087" name="Line 15"/>
          <p:cNvSpPr>
            <a:spLocks noChangeShapeType="1"/>
          </p:cNvSpPr>
          <p:nvPr/>
        </p:nvSpPr>
        <p:spPr bwMode="auto">
          <a:xfrm>
            <a:off x="107950" y="6515100"/>
            <a:ext cx="8943975" cy="0"/>
          </a:xfrm>
          <a:prstGeom prst="line">
            <a:avLst/>
          </a:prstGeom>
          <a:noFill/>
          <a:ln w="38100">
            <a:solidFill>
              <a:schemeClr val="accent2"/>
            </a:solidFill>
            <a:round/>
            <a:headEnd/>
            <a:tailEnd/>
          </a:ln>
          <a:effectLst/>
        </p:spPr>
        <p:txBody>
          <a:bodyPr wrap="none" anchor="ctr">
            <a:prstTxWarp prst="textNoShape">
              <a:avLst/>
            </a:prstTxWarp>
          </a:bodyPr>
          <a:lstStyle/>
          <a:p>
            <a:endParaRPr lang="de-DE"/>
          </a:p>
        </p:txBody>
      </p:sp>
      <p:pic>
        <p:nvPicPr>
          <p:cNvPr id="10" name="Picture 10" descr="ub_8pt_rgb.jpg                                                 000546B7mg                             B9C1C449:"/>
          <p:cNvPicPr>
            <a:picLocks noChangeAspect="1" noChangeArrowheads="1"/>
          </p:cNvPicPr>
          <p:nvPr/>
        </p:nvPicPr>
        <p:blipFill>
          <a:blip r:embed="rId13"/>
          <a:srcRect/>
          <a:stretch>
            <a:fillRect/>
          </a:stretch>
        </p:blipFill>
        <p:spPr bwMode="auto">
          <a:xfrm>
            <a:off x="7737475" y="107950"/>
            <a:ext cx="1306513" cy="1006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p:txStyles>
    <p:titleStyle>
      <a:lvl1pPr algn="l" rtl="0" eaLnBrk="1" fontAlgn="base" hangingPunct="1">
        <a:lnSpc>
          <a:spcPct val="90000"/>
        </a:lnSpc>
        <a:spcBef>
          <a:spcPct val="0"/>
        </a:spcBef>
        <a:spcAft>
          <a:spcPct val="0"/>
        </a:spcAft>
        <a:defRPr sz="2600" b="1">
          <a:solidFill>
            <a:srgbClr val="333333"/>
          </a:solidFill>
          <a:latin typeface="+mj-lt"/>
          <a:ea typeface="+mj-ea"/>
          <a:cs typeface="+mj-cs"/>
        </a:defRPr>
      </a:lvl1pPr>
      <a:lvl2pPr algn="l" rtl="0" eaLnBrk="1" fontAlgn="base" hangingPunct="1">
        <a:lnSpc>
          <a:spcPct val="90000"/>
        </a:lnSpc>
        <a:spcBef>
          <a:spcPct val="0"/>
        </a:spcBef>
        <a:spcAft>
          <a:spcPct val="0"/>
        </a:spcAft>
        <a:defRPr sz="2600" b="1">
          <a:solidFill>
            <a:srgbClr val="333333"/>
          </a:solidFill>
          <a:latin typeface="Arial" pitchFamily="39" charset="0"/>
        </a:defRPr>
      </a:lvl2pPr>
      <a:lvl3pPr algn="l" rtl="0" eaLnBrk="1" fontAlgn="base" hangingPunct="1">
        <a:lnSpc>
          <a:spcPct val="90000"/>
        </a:lnSpc>
        <a:spcBef>
          <a:spcPct val="0"/>
        </a:spcBef>
        <a:spcAft>
          <a:spcPct val="0"/>
        </a:spcAft>
        <a:defRPr sz="2600" b="1">
          <a:solidFill>
            <a:srgbClr val="333333"/>
          </a:solidFill>
          <a:latin typeface="Arial" pitchFamily="39" charset="0"/>
        </a:defRPr>
      </a:lvl3pPr>
      <a:lvl4pPr algn="l" rtl="0" eaLnBrk="1" fontAlgn="base" hangingPunct="1">
        <a:lnSpc>
          <a:spcPct val="90000"/>
        </a:lnSpc>
        <a:spcBef>
          <a:spcPct val="0"/>
        </a:spcBef>
        <a:spcAft>
          <a:spcPct val="0"/>
        </a:spcAft>
        <a:defRPr sz="2600" b="1">
          <a:solidFill>
            <a:srgbClr val="333333"/>
          </a:solidFill>
          <a:latin typeface="Arial" pitchFamily="39" charset="0"/>
        </a:defRPr>
      </a:lvl4pPr>
      <a:lvl5pPr algn="l" rtl="0" eaLnBrk="1" fontAlgn="base" hangingPunct="1">
        <a:lnSpc>
          <a:spcPct val="90000"/>
        </a:lnSpc>
        <a:spcBef>
          <a:spcPct val="0"/>
        </a:spcBef>
        <a:spcAft>
          <a:spcPct val="0"/>
        </a:spcAft>
        <a:defRPr sz="2600" b="1">
          <a:solidFill>
            <a:srgbClr val="333333"/>
          </a:solidFill>
          <a:latin typeface="Arial" pitchFamily="39" charset="0"/>
        </a:defRPr>
      </a:lvl5pPr>
      <a:lvl6pPr marL="457200" algn="l" rtl="0" eaLnBrk="1" fontAlgn="base" hangingPunct="1">
        <a:lnSpc>
          <a:spcPct val="90000"/>
        </a:lnSpc>
        <a:spcBef>
          <a:spcPct val="0"/>
        </a:spcBef>
        <a:spcAft>
          <a:spcPct val="0"/>
        </a:spcAft>
        <a:defRPr sz="2600" b="1">
          <a:solidFill>
            <a:srgbClr val="333333"/>
          </a:solidFill>
          <a:latin typeface="Arial" pitchFamily="39" charset="0"/>
        </a:defRPr>
      </a:lvl6pPr>
      <a:lvl7pPr marL="914400" algn="l" rtl="0" eaLnBrk="1" fontAlgn="base" hangingPunct="1">
        <a:lnSpc>
          <a:spcPct val="90000"/>
        </a:lnSpc>
        <a:spcBef>
          <a:spcPct val="0"/>
        </a:spcBef>
        <a:spcAft>
          <a:spcPct val="0"/>
        </a:spcAft>
        <a:defRPr sz="2600" b="1">
          <a:solidFill>
            <a:srgbClr val="333333"/>
          </a:solidFill>
          <a:latin typeface="Arial" pitchFamily="39" charset="0"/>
        </a:defRPr>
      </a:lvl7pPr>
      <a:lvl8pPr marL="1371600" algn="l" rtl="0" eaLnBrk="1" fontAlgn="base" hangingPunct="1">
        <a:lnSpc>
          <a:spcPct val="90000"/>
        </a:lnSpc>
        <a:spcBef>
          <a:spcPct val="0"/>
        </a:spcBef>
        <a:spcAft>
          <a:spcPct val="0"/>
        </a:spcAft>
        <a:defRPr sz="2600" b="1">
          <a:solidFill>
            <a:srgbClr val="333333"/>
          </a:solidFill>
          <a:latin typeface="Arial" pitchFamily="39" charset="0"/>
        </a:defRPr>
      </a:lvl8pPr>
      <a:lvl9pPr marL="1828800" algn="l" rtl="0" eaLnBrk="1" fontAlgn="base" hangingPunct="1">
        <a:lnSpc>
          <a:spcPct val="90000"/>
        </a:lnSpc>
        <a:spcBef>
          <a:spcPct val="0"/>
        </a:spcBef>
        <a:spcAft>
          <a:spcPct val="0"/>
        </a:spcAft>
        <a:defRPr sz="2600" b="1">
          <a:solidFill>
            <a:srgbClr val="333333"/>
          </a:solidFill>
          <a:latin typeface="Arial" pitchFamily="39" charset="0"/>
        </a:defRPr>
      </a:lvl9pPr>
    </p:titleStyle>
    <p:body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95536" y="1772816"/>
            <a:ext cx="6840760" cy="2592287"/>
          </a:xfrm>
        </p:spPr>
        <p:txBody>
          <a:bodyPr/>
          <a:lstStyle/>
          <a:p>
            <a:r>
              <a:rPr lang="de-CH" sz="2100" dirty="0">
                <a:solidFill>
                  <a:schemeClr val="bg2"/>
                </a:solidFill>
                <a:latin typeface="Helvetica" charset="0"/>
              </a:rPr>
              <a:t>Weiterbildungsseminar Stiftung Schweizerisches Notariat – 25. August 2023</a:t>
            </a:r>
            <a:br>
              <a:rPr lang="de-CH" sz="2200" dirty="0">
                <a:solidFill>
                  <a:schemeClr val="bg2"/>
                </a:solidFill>
                <a:latin typeface="Helvetica" charset="0"/>
              </a:rPr>
            </a:br>
            <a:br>
              <a:rPr lang="de-CH" sz="2200" dirty="0">
                <a:solidFill>
                  <a:schemeClr val="bg2"/>
                </a:solidFill>
                <a:latin typeface="Helvetica" charset="0"/>
              </a:rPr>
            </a:br>
            <a:br>
              <a:rPr lang="de-CH" sz="2200" dirty="0">
                <a:solidFill>
                  <a:schemeClr val="bg2"/>
                </a:solidFill>
                <a:latin typeface="Helvetica" charset="0"/>
              </a:rPr>
            </a:br>
            <a:r>
              <a:rPr lang="de-CH" dirty="0"/>
              <a:t>Der Vorsorgeauftrag – insbesondere Grundlagen und Inhalt, mit Berücksichtigung notarieller Aspekte</a:t>
            </a:r>
            <a:br>
              <a:rPr lang="de-CH" dirty="0"/>
            </a:br>
            <a:endParaRPr lang="de-DE" dirty="0"/>
          </a:p>
        </p:txBody>
      </p:sp>
      <p:sp>
        <p:nvSpPr>
          <p:cNvPr id="7" name="Rectangle 14"/>
          <p:cNvSpPr>
            <a:spLocks noChangeArrowheads="1"/>
          </p:cNvSpPr>
          <p:nvPr/>
        </p:nvSpPr>
        <p:spPr bwMode="auto">
          <a:xfrm>
            <a:off x="454238" y="4365104"/>
            <a:ext cx="6325369"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de-DE" sz="1600" dirty="0">
              <a:solidFill>
                <a:srgbClr val="333333"/>
              </a:solidFill>
            </a:endParaRPr>
          </a:p>
          <a:p>
            <a:r>
              <a:rPr lang="de-DE" sz="2000" dirty="0">
                <a:solidFill>
                  <a:srgbClr val="333333"/>
                </a:solidFill>
              </a:rPr>
              <a:t>Prof. Dr. Stephan Wolf </a:t>
            </a:r>
          </a:p>
          <a:p>
            <a:r>
              <a:rPr lang="de-DE" sz="2000" dirty="0">
                <a:solidFill>
                  <a:srgbClr val="333333"/>
                </a:solidFill>
              </a:rPr>
              <a:t>Fürsprecher und Notar</a:t>
            </a:r>
          </a:p>
          <a:p>
            <a:r>
              <a:rPr lang="de-DE" sz="2000" dirty="0">
                <a:solidFill>
                  <a:srgbClr val="333333"/>
                </a:solidFill>
              </a:rPr>
              <a:t>Ordinarius für Privatrecht sowie Notariatsrecht</a:t>
            </a:r>
          </a:p>
          <a:p>
            <a:r>
              <a:rPr lang="de-DE" sz="2000" dirty="0">
                <a:solidFill>
                  <a:srgbClr val="333333"/>
                </a:solidFill>
              </a:rPr>
              <a:t>Zivilistisches Seminar</a:t>
            </a:r>
          </a:p>
          <a:p>
            <a:r>
              <a:rPr lang="de-DE" sz="2000" dirty="0">
                <a:solidFill>
                  <a:srgbClr val="333333"/>
                </a:solidFill>
              </a:rPr>
              <a:t>Universität Bern</a:t>
            </a:r>
          </a:p>
        </p:txBody>
      </p:sp>
      <p:sp>
        <p:nvSpPr>
          <p:cNvPr id="5" name="Datumsplatzhalter 4">
            <a:extLst>
              <a:ext uri="{FF2B5EF4-FFF2-40B4-BE49-F238E27FC236}">
                <a16:creationId xmlns:a16="http://schemas.microsoft.com/office/drawing/2014/main" id="{954B9496-822B-D30E-F737-C6132DC2C5B4}"/>
              </a:ext>
            </a:extLst>
          </p:cNvPr>
          <p:cNvSpPr>
            <a:spLocks noGrp="1"/>
          </p:cNvSpPr>
          <p:nvPr>
            <p:ph type="dt" sz="half" idx="2"/>
          </p:nvPr>
        </p:nvSpPr>
        <p:spPr/>
        <p:txBody>
          <a:bodyPr/>
          <a:lstStyle/>
          <a:p>
            <a:fld id="{7C91A891-87AA-9D4E-B65C-A8F831FAB8B1}" type="datetime4">
              <a:rPr lang="de-CH" smtClean="0"/>
              <a:t>28. Juli 2023</a:t>
            </a:fld>
            <a:endParaRPr lang="de-CH"/>
          </a:p>
        </p:txBody>
      </p:sp>
    </p:spTree>
    <p:extLst>
      <p:ext uri="{BB962C8B-B14F-4D97-AF65-F5344CB8AC3E}">
        <p14:creationId xmlns:p14="http://schemas.microsoft.com/office/powerpoint/2010/main" val="424025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898525" lvl="1" indent="-447675">
              <a:spcBef>
                <a:spcPts val="0"/>
              </a:spcBef>
              <a:spcAft>
                <a:spcPts val="1200"/>
              </a:spcAft>
            </a:pPr>
            <a:r>
              <a:rPr lang="de-CH" sz="2200" dirty="0"/>
              <a:t>Öffentlich beurkundeter Vorsorgeauftrag </a:t>
            </a:r>
          </a:p>
          <a:p>
            <a:pPr marL="1355725" lvl="2" indent="-447675">
              <a:spcBef>
                <a:spcPts val="0"/>
              </a:spcBef>
              <a:spcAft>
                <a:spcPts val="1200"/>
              </a:spcAft>
            </a:pPr>
            <a:r>
              <a:rPr lang="de-CH" sz="2000" dirty="0"/>
              <a:t>Nach heute deutlich herrschender Ansicht im Beurkundungsverfahren nach kantonalem Recht zu errichten (Art. 55 </a:t>
            </a:r>
            <a:r>
              <a:rPr lang="de-CH" sz="2000" dirty="0" err="1"/>
              <a:t>SchlT</a:t>
            </a:r>
            <a:r>
              <a:rPr lang="de-CH" sz="2000" dirty="0"/>
              <a:t> ZGB), mithin nicht im ZGB-Beurkundungsverfahren und namentlich ohne Beizug von zwei Zeugen</a:t>
            </a:r>
          </a:p>
          <a:p>
            <a:pPr marL="1355725" lvl="2" indent="-447675">
              <a:spcBef>
                <a:spcPts val="0"/>
              </a:spcBef>
              <a:spcAft>
                <a:spcPts val="1200"/>
              </a:spcAft>
            </a:pPr>
            <a:r>
              <a:rPr lang="de-CH" sz="2000" dirty="0"/>
              <a:t>Nach einer Minderheitsauffassung ist die Beurkundung im ZGB-Verfahren vorzunehmen (so WOLF bereits mehrere Jahre vor Inkrafttreten des Erwachsenenschutzrechts, gestützt zivilrechtlich auf eine Auslegung und notariatsrechtlich auf den methodisch im Zweifelsfall zu befolgenden Grundsatz der Beschreitung des sichereren Weges)</a:t>
            </a:r>
          </a:p>
          <a:p>
            <a:pPr marL="898525" lvl="1" indent="-447675">
              <a:spcBef>
                <a:spcPts val="0"/>
              </a:spcBef>
              <a:spcAft>
                <a:spcPts val="1200"/>
              </a:spcAft>
            </a:pPr>
            <a:endParaRPr lang="de-CH" i="1" dirty="0"/>
          </a:p>
          <a:p>
            <a:pPr marL="0" indent="0">
              <a:spcBef>
                <a:spcPts val="0"/>
              </a:spcBef>
              <a:spcAft>
                <a:spcPts val="1200"/>
              </a:spcAft>
              <a:buClrTx/>
              <a:buNone/>
            </a:pPr>
            <a:endParaRPr lang="de-CH" i="1" dirty="0"/>
          </a:p>
        </p:txBody>
      </p:sp>
      <p:sp>
        <p:nvSpPr>
          <p:cNvPr id="7" name="Foliennummernplatzhalter 6">
            <a:extLst>
              <a:ext uri="{FF2B5EF4-FFF2-40B4-BE49-F238E27FC236}">
                <a16:creationId xmlns:a16="http://schemas.microsoft.com/office/drawing/2014/main" id="{3C2FB522-D8DB-A9A5-ADE2-9FE213D25D48}"/>
              </a:ext>
            </a:extLst>
          </p:cNvPr>
          <p:cNvSpPr>
            <a:spLocks noGrp="1"/>
          </p:cNvSpPr>
          <p:nvPr>
            <p:ph type="sldNum" sz="quarter" idx="12"/>
          </p:nvPr>
        </p:nvSpPr>
        <p:spPr/>
        <p:txBody>
          <a:bodyPr/>
          <a:lstStyle/>
          <a:p>
            <a:fld id="{BE3D9CA7-554C-46EC-BEAB-CB2090EEB6FF}" type="slidenum">
              <a:rPr lang="de-CH" smtClean="0"/>
              <a:pPr/>
              <a:t>10</a:t>
            </a:fld>
            <a:endParaRPr lang="de-CH" sz="1400"/>
          </a:p>
        </p:txBody>
      </p:sp>
      <p:sp>
        <p:nvSpPr>
          <p:cNvPr id="10" name="Datumsplatzhalter 9">
            <a:extLst>
              <a:ext uri="{FF2B5EF4-FFF2-40B4-BE49-F238E27FC236}">
                <a16:creationId xmlns:a16="http://schemas.microsoft.com/office/drawing/2014/main" id="{CF50E16F-810E-8F8D-8F38-E3C30E2E53C0}"/>
              </a:ext>
            </a:extLst>
          </p:cNvPr>
          <p:cNvSpPr>
            <a:spLocks noGrp="1"/>
          </p:cNvSpPr>
          <p:nvPr>
            <p:ph type="dt" sz="half" idx="10"/>
          </p:nvPr>
        </p:nvSpPr>
        <p:spPr/>
        <p:txBody>
          <a:bodyPr/>
          <a:lstStyle/>
          <a:p>
            <a:fld id="{29AC757D-6168-43B1-9C71-697786D3549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821494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1355725" lvl="2" indent="-447675">
              <a:spcBef>
                <a:spcPts val="0"/>
              </a:spcBef>
              <a:spcAft>
                <a:spcPts val="1200"/>
              </a:spcAft>
            </a:pPr>
            <a:r>
              <a:rPr lang="de-CH" sz="2000" dirty="0"/>
              <a:t>Folgt man der </a:t>
            </a:r>
            <a:r>
              <a:rPr lang="de-CH" sz="2000" dirty="0" err="1"/>
              <a:t>h.L</a:t>
            </a:r>
            <a:r>
              <a:rPr lang="de-CH" sz="2000" dirty="0"/>
              <a:t>., so stellt das Beurkundungsverfahren des Vorsorgeauftrages ein einzigartiges und im Grunde systemwidriges Unikat dar, denn seine Errichtung erfolgt diesfalls im kantonalen Beurkundungsverfahren für Willenserklärungen, seine Aufhebung richtet sich </a:t>
            </a:r>
            <a:br>
              <a:rPr lang="de-CH" sz="2000" dirty="0"/>
            </a:br>
            <a:r>
              <a:rPr lang="de-CH" sz="2000" dirty="0"/>
              <a:t>dagegen nach dem ZGB-Verfahren, indem dafür – wie beim (öffentlich beurkundeten) Testament (Art. 510 </a:t>
            </a:r>
            <a:br>
              <a:rPr lang="de-CH" sz="2000" dirty="0"/>
            </a:br>
            <a:r>
              <a:rPr lang="de-CH" sz="2000" dirty="0"/>
              <a:t>Abs. 1 ZGB) – auch die Vernichtung der Urkunde zugelassen wird (Art. 362 Abs. 2 ZGB).</a:t>
            </a:r>
            <a:endParaRPr lang="de-CH" sz="2000" i="1" dirty="0"/>
          </a:p>
          <a:p>
            <a:pPr marL="0" indent="0">
              <a:spcBef>
                <a:spcPts val="0"/>
              </a:spcBef>
              <a:spcAft>
                <a:spcPts val="1200"/>
              </a:spcAft>
              <a:buClrTx/>
              <a:buNone/>
            </a:pPr>
            <a:endParaRPr lang="de-CH" i="1" dirty="0"/>
          </a:p>
        </p:txBody>
      </p:sp>
      <p:sp>
        <p:nvSpPr>
          <p:cNvPr id="7" name="Foliennummernplatzhalter 6">
            <a:extLst>
              <a:ext uri="{FF2B5EF4-FFF2-40B4-BE49-F238E27FC236}">
                <a16:creationId xmlns:a16="http://schemas.microsoft.com/office/drawing/2014/main" id="{8ADB29E2-B465-5299-0DF3-B0949A152D78}"/>
              </a:ext>
            </a:extLst>
          </p:cNvPr>
          <p:cNvSpPr>
            <a:spLocks noGrp="1"/>
          </p:cNvSpPr>
          <p:nvPr>
            <p:ph type="sldNum" sz="quarter" idx="12"/>
          </p:nvPr>
        </p:nvSpPr>
        <p:spPr/>
        <p:txBody>
          <a:bodyPr/>
          <a:lstStyle/>
          <a:p>
            <a:fld id="{BE3D9CA7-554C-46EC-BEAB-CB2090EEB6FF}" type="slidenum">
              <a:rPr lang="de-CH" smtClean="0"/>
              <a:pPr/>
              <a:t>11</a:t>
            </a:fld>
            <a:endParaRPr lang="de-CH" sz="1400"/>
          </a:p>
        </p:txBody>
      </p:sp>
      <p:sp>
        <p:nvSpPr>
          <p:cNvPr id="10" name="Datumsplatzhalter 9">
            <a:extLst>
              <a:ext uri="{FF2B5EF4-FFF2-40B4-BE49-F238E27FC236}">
                <a16:creationId xmlns:a16="http://schemas.microsoft.com/office/drawing/2014/main" id="{838CFF43-72A1-8363-F794-3EA4FFE94763}"/>
              </a:ext>
            </a:extLst>
          </p:cNvPr>
          <p:cNvSpPr>
            <a:spLocks noGrp="1"/>
          </p:cNvSpPr>
          <p:nvPr>
            <p:ph type="dt" sz="half" idx="10"/>
          </p:nvPr>
        </p:nvSpPr>
        <p:spPr/>
        <p:txBody>
          <a:bodyPr/>
          <a:lstStyle/>
          <a:p>
            <a:fld id="{8E724220-2E88-4AB8-A4F4-3853C82CF8AC}"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52547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3"/>
            </a:pPr>
            <a:r>
              <a:rPr lang="de-CH" i="1" dirty="0"/>
              <a:t>Möglichkeit der Eintragung in die zentrale Datenbank</a:t>
            </a:r>
          </a:p>
          <a:p>
            <a:pPr marL="898525" lvl="1" indent="-447675">
              <a:spcBef>
                <a:spcPts val="0"/>
              </a:spcBef>
              <a:spcAft>
                <a:spcPts val="1200"/>
              </a:spcAft>
            </a:pPr>
            <a:r>
              <a:rPr lang="de-CH" sz="2200" dirty="0"/>
              <a:t>Das Zivilstandsamt trägt auf Antrag die Tatsache, dass eine Person einen Vorsorgeauftrag errichtet hat, und </a:t>
            </a:r>
            <a:br>
              <a:rPr lang="de-CH" sz="2200" dirty="0"/>
            </a:br>
            <a:r>
              <a:rPr lang="de-CH" sz="2200" dirty="0"/>
              <a:t>den Hinterlegungsort in die zentrale Datenbank ein </a:t>
            </a:r>
            <a:br>
              <a:rPr lang="de-CH" sz="2200" dirty="0"/>
            </a:br>
            <a:r>
              <a:rPr lang="de-CH" sz="2200" dirty="0"/>
              <a:t>(Art. 361 Abs. 3 ZGB). </a:t>
            </a:r>
          </a:p>
          <a:p>
            <a:pPr marL="898525" lvl="1" indent="-447675">
              <a:spcBef>
                <a:spcPts val="0"/>
              </a:spcBef>
              <a:spcAft>
                <a:spcPts val="1200"/>
              </a:spcAft>
            </a:pPr>
            <a:r>
              <a:rPr lang="de-CH" sz="2200" dirty="0"/>
              <a:t>Die entsprechenden Ausführungsbestimmungen finden sich in der </a:t>
            </a:r>
            <a:r>
              <a:rPr lang="de-CH" sz="2200" dirty="0" err="1"/>
              <a:t>Zivilstandsverordnung</a:t>
            </a:r>
            <a:r>
              <a:rPr lang="de-CH" sz="2200" dirty="0"/>
              <a:t> (vgl. Art. 8 </a:t>
            </a:r>
            <a:r>
              <a:rPr lang="de-CH" sz="2200" dirty="0" err="1"/>
              <a:t>lit</a:t>
            </a:r>
            <a:r>
              <a:rPr lang="de-CH" sz="2200" dirty="0"/>
              <a:t>. k, 15a Abs. 2 </a:t>
            </a:r>
            <a:r>
              <a:rPr lang="de-CH" sz="2200" dirty="0" err="1"/>
              <a:t>lit</a:t>
            </a:r>
            <a:r>
              <a:rPr lang="de-CH" sz="2200" dirty="0"/>
              <a:t>. c, 23, 58 f., 93 </a:t>
            </a:r>
            <a:r>
              <a:rPr lang="de-CH" sz="2200" dirty="0" err="1"/>
              <a:t>ZStV</a:t>
            </a:r>
            <a:r>
              <a:rPr lang="de-CH" sz="2200" dirty="0"/>
              <a:t>).</a:t>
            </a:r>
          </a:p>
          <a:p>
            <a:pPr marL="898525" lvl="1" indent="-447675">
              <a:spcBef>
                <a:spcPts val="0"/>
              </a:spcBef>
              <a:spcAft>
                <a:spcPts val="1200"/>
              </a:spcAft>
            </a:pPr>
            <a:endParaRPr lang="de-CH" sz="2200" dirty="0"/>
          </a:p>
        </p:txBody>
      </p:sp>
      <p:sp>
        <p:nvSpPr>
          <p:cNvPr id="7" name="Foliennummernplatzhalter 6">
            <a:extLst>
              <a:ext uri="{FF2B5EF4-FFF2-40B4-BE49-F238E27FC236}">
                <a16:creationId xmlns:a16="http://schemas.microsoft.com/office/drawing/2014/main" id="{A8F1A043-0D50-6BA4-643F-744DE7763BC9}"/>
              </a:ext>
            </a:extLst>
          </p:cNvPr>
          <p:cNvSpPr>
            <a:spLocks noGrp="1"/>
          </p:cNvSpPr>
          <p:nvPr>
            <p:ph type="sldNum" sz="quarter" idx="12"/>
          </p:nvPr>
        </p:nvSpPr>
        <p:spPr/>
        <p:txBody>
          <a:bodyPr/>
          <a:lstStyle/>
          <a:p>
            <a:fld id="{BE3D9CA7-554C-46EC-BEAB-CB2090EEB6FF}" type="slidenum">
              <a:rPr lang="de-CH" smtClean="0"/>
              <a:pPr/>
              <a:t>12</a:t>
            </a:fld>
            <a:endParaRPr lang="de-CH" sz="1400"/>
          </a:p>
        </p:txBody>
      </p:sp>
      <p:sp>
        <p:nvSpPr>
          <p:cNvPr id="10" name="Datumsplatzhalter 9">
            <a:extLst>
              <a:ext uri="{FF2B5EF4-FFF2-40B4-BE49-F238E27FC236}">
                <a16:creationId xmlns:a16="http://schemas.microsoft.com/office/drawing/2014/main" id="{10B4A461-68DC-7DE0-76D7-61A2337D6022}"/>
              </a:ext>
            </a:extLst>
          </p:cNvPr>
          <p:cNvSpPr>
            <a:spLocks noGrp="1"/>
          </p:cNvSpPr>
          <p:nvPr>
            <p:ph type="dt" sz="half" idx="10"/>
          </p:nvPr>
        </p:nvSpPr>
        <p:spPr/>
        <p:txBody>
          <a:bodyPr/>
          <a:lstStyle/>
          <a:p>
            <a:fld id="{7865A3B4-9D4D-45C5-BE0C-186D252466E9}"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20832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412776"/>
            <a:ext cx="8061325" cy="5051425"/>
          </a:xfrm>
        </p:spPr>
        <p:txBody>
          <a:bodyPr/>
          <a:lstStyle/>
          <a:p>
            <a:pPr marL="449263" indent="-449263">
              <a:spcBef>
                <a:spcPts val="0"/>
              </a:spcBef>
              <a:spcAft>
                <a:spcPts val="1200"/>
              </a:spcAft>
              <a:buNone/>
            </a:pPr>
            <a:endParaRPr lang="de-CH" b="1" dirty="0"/>
          </a:p>
          <a:p>
            <a:pPr marL="898525" lvl="1" indent="-447675">
              <a:spcBef>
                <a:spcPts val="0"/>
              </a:spcBef>
              <a:spcAft>
                <a:spcPts val="1200"/>
              </a:spcAft>
            </a:pPr>
            <a:r>
              <a:rPr lang="de-CH" sz="2200" dirty="0"/>
              <a:t>Die Eintragung in die zentrale Datenbank «</a:t>
            </a:r>
            <a:r>
              <a:rPr lang="de-CH" sz="2200" dirty="0" err="1"/>
              <a:t>Infostar</a:t>
            </a:r>
            <a:r>
              <a:rPr lang="de-CH" sz="2200" dirty="0"/>
              <a:t>» </a:t>
            </a:r>
            <a:br>
              <a:rPr lang="de-CH" sz="2200" dirty="0"/>
            </a:br>
            <a:r>
              <a:rPr lang="de-CH" sz="2200" dirty="0"/>
              <a:t>stellt keine Gültigkeitsvoraussetzung dar. Ihr Zweck </a:t>
            </a:r>
            <a:br>
              <a:rPr lang="de-CH" sz="2200" dirty="0"/>
            </a:br>
            <a:r>
              <a:rPr lang="de-CH" sz="2200" dirty="0"/>
              <a:t>ist die Sicherstellung, dass die Erwachsenenschutz-behörde Kenntnis vom Vorsorgeauftrag erlangt. Es obliegt der auftraggebenden Person dafür zu sorgen, dass die Erwachsenenschutzbehörde vom Vorsorgeauftrag Kenntnis erhält. </a:t>
            </a:r>
          </a:p>
          <a:p>
            <a:pPr marL="898525" lvl="1" indent="-447675">
              <a:spcBef>
                <a:spcPts val="0"/>
              </a:spcBef>
              <a:spcAft>
                <a:spcPts val="1200"/>
              </a:spcAft>
            </a:pPr>
            <a:r>
              <a:rPr lang="de-CH" sz="2200" dirty="0"/>
              <a:t>Für öffentlich beurkundete Vorsorgeaufträge hat der Notar kraft seiner Rechtsbelehrungspflicht (Art. 35 NG Bern) die Vorsorgeauftraggeberin auf die Problematik und deren allfällige Lösungsmöglichkeit durch Eintragung der Errichtung und des Hinterlegungsortes des Vorsorge-auftrages gemäss Art. 361 Abs. 3 ZGB hinzuweisen.</a:t>
            </a:r>
          </a:p>
          <a:p>
            <a:pPr marL="898525" lvl="1" indent="-447675">
              <a:spcBef>
                <a:spcPts val="0"/>
              </a:spcBef>
              <a:spcAft>
                <a:spcPts val="1200"/>
              </a:spcAft>
            </a:pPr>
            <a:endParaRPr lang="de-CH" sz="2200" dirty="0"/>
          </a:p>
        </p:txBody>
      </p:sp>
      <p:sp>
        <p:nvSpPr>
          <p:cNvPr id="7" name="Foliennummernplatzhalter 6">
            <a:extLst>
              <a:ext uri="{FF2B5EF4-FFF2-40B4-BE49-F238E27FC236}">
                <a16:creationId xmlns:a16="http://schemas.microsoft.com/office/drawing/2014/main" id="{D28C23F0-2992-9E82-329C-41A9CBA50B59}"/>
              </a:ext>
            </a:extLst>
          </p:cNvPr>
          <p:cNvSpPr>
            <a:spLocks noGrp="1"/>
          </p:cNvSpPr>
          <p:nvPr>
            <p:ph type="sldNum" sz="quarter" idx="12"/>
          </p:nvPr>
        </p:nvSpPr>
        <p:spPr/>
        <p:txBody>
          <a:bodyPr/>
          <a:lstStyle/>
          <a:p>
            <a:fld id="{BE3D9CA7-554C-46EC-BEAB-CB2090EEB6FF}" type="slidenum">
              <a:rPr lang="de-CH" smtClean="0"/>
              <a:pPr/>
              <a:t>13</a:t>
            </a:fld>
            <a:endParaRPr lang="de-CH" sz="1400"/>
          </a:p>
        </p:txBody>
      </p:sp>
      <p:sp>
        <p:nvSpPr>
          <p:cNvPr id="10" name="Datumsplatzhalter 9">
            <a:extLst>
              <a:ext uri="{FF2B5EF4-FFF2-40B4-BE49-F238E27FC236}">
                <a16:creationId xmlns:a16="http://schemas.microsoft.com/office/drawing/2014/main" id="{35EC2271-6BFD-12AC-C201-DB9B15B1F03D}"/>
              </a:ext>
            </a:extLst>
          </p:cNvPr>
          <p:cNvSpPr>
            <a:spLocks noGrp="1"/>
          </p:cNvSpPr>
          <p:nvPr>
            <p:ph type="dt" sz="half" idx="10"/>
          </p:nvPr>
        </p:nvSpPr>
        <p:spPr/>
        <p:txBody>
          <a:bodyPr/>
          <a:lstStyle/>
          <a:p>
            <a:fld id="{8D740148-B731-4375-AACE-F77BE72E4A2E}"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93530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4"/>
            </a:pPr>
            <a:r>
              <a:rPr lang="de-CH" i="1" dirty="0"/>
              <a:t>Jederzeit widerrufliches Rechtsgeschäft</a:t>
            </a:r>
          </a:p>
          <a:p>
            <a:pPr marL="898525" lvl="1" indent="-447675">
              <a:spcBef>
                <a:spcPts val="0"/>
              </a:spcBef>
              <a:spcAft>
                <a:spcPts val="1200"/>
              </a:spcAft>
            </a:pPr>
            <a:r>
              <a:rPr lang="de-CH" sz="2200" dirty="0"/>
              <a:t>Die auftraggebende Person kann ihren Vorsorgeauftrag jederzeit widerrufen (Art. 362 Abs. 1 ZGB). </a:t>
            </a:r>
          </a:p>
          <a:p>
            <a:pPr marL="898525" lvl="1" indent="-447675">
              <a:spcBef>
                <a:spcPts val="0"/>
              </a:spcBef>
              <a:spcAft>
                <a:spcPts val="1200"/>
              </a:spcAft>
            </a:pPr>
            <a:r>
              <a:rPr lang="de-CH" sz="2200" dirty="0"/>
              <a:t>Der Widerruf kann in einer der Formen der Errichtung (Art. 362 Abs. 1 ZGB) oder durch Vernichtung der Urkunde (Art. 362 Abs. 2 ZGB) erfolgen. Errichtet die auftraggebende Person einen neuen Vorsorgeauftrag, ohne einen früheren ausdrücklich aufzuheben, so tritt der neue Vorsorgeauftrag an die Stelle des früheren, sofern er nicht zweifellos eine blosse Ergänzung darstellt </a:t>
            </a:r>
            <a:br>
              <a:rPr lang="de-CH" sz="2200" dirty="0"/>
            </a:br>
            <a:r>
              <a:rPr lang="de-CH" sz="2200" dirty="0"/>
              <a:t>(Art. 362 Abs. 3 ZGB).</a:t>
            </a:r>
          </a:p>
          <a:p>
            <a:pPr marL="898525" lvl="1" indent="-447675">
              <a:spcBef>
                <a:spcPts val="0"/>
              </a:spcBef>
              <a:spcAft>
                <a:spcPts val="1200"/>
              </a:spcAft>
            </a:pPr>
            <a:endParaRPr lang="de-CH" sz="2200" dirty="0"/>
          </a:p>
        </p:txBody>
      </p:sp>
      <p:sp>
        <p:nvSpPr>
          <p:cNvPr id="7" name="Foliennummernplatzhalter 6">
            <a:extLst>
              <a:ext uri="{FF2B5EF4-FFF2-40B4-BE49-F238E27FC236}">
                <a16:creationId xmlns:a16="http://schemas.microsoft.com/office/drawing/2014/main" id="{49E10222-8E95-ECE7-8BAA-BF7EC299AF11}"/>
              </a:ext>
            </a:extLst>
          </p:cNvPr>
          <p:cNvSpPr>
            <a:spLocks noGrp="1"/>
          </p:cNvSpPr>
          <p:nvPr>
            <p:ph type="sldNum" sz="quarter" idx="12"/>
          </p:nvPr>
        </p:nvSpPr>
        <p:spPr/>
        <p:txBody>
          <a:bodyPr/>
          <a:lstStyle/>
          <a:p>
            <a:fld id="{BE3D9CA7-554C-46EC-BEAB-CB2090EEB6FF}" type="slidenum">
              <a:rPr lang="de-CH" smtClean="0"/>
              <a:pPr/>
              <a:t>14</a:t>
            </a:fld>
            <a:endParaRPr lang="de-CH" sz="1400"/>
          </a:p>
        </p:txBody>
      </p:sp>
      <p:sp>
        <p:nvSpPr>
          <p:cNvPr id="10" name="Datumsplatzhalter 9">
            <a:extLst>
              <a:ext uri="{FF2B5EF4-FFF2-40B4-BE49-F238E27FC236}">
                <a16:creationId xmlns:a16="http://schemas.microsoft.com/office/drawing/2014/main" id="{FFE17513-9AB4-FD76-B926-874CC93C9260}"/>
              </a:ext>
            </a:extLst>
          </p:cNvPr>
          <p:cNvSpPr>
            <a:spLocks noGrp="1"/>
          </p:cNvSpPr>
          <p:nvPr>
            <p:ph type="dt" sz="half" idx="10"/>
          </p:nvPr>
        </p:nvSpPr>
        <p:spPr/>
        <p:txBody>
          <a:bodyPr/>
          <a:lstStyle/>
          <a:p>
            <a:fld id="{3E0C36BD-C93E-40DE-91CC-5C472B4B59AB}"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552706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Nicht notwendig ist, dass der Widerruf in derselben </a:t>
            </a:r>
            <a:br>
              <a:rPr lang="de-CH" sz="2200" dirty="0"/>
            </a:br>
            <a:r>
              <a:rPr lang="de-CH" sz="2200" dirty="0"/>
              <a:t>Form vorgenommen wird wie die Errichtung des Vorsorgeauftrages. </a:t>
            </a:r>
          </a:p>
          <a:p>
            <a:pPr marL="898525" lvl="1" indent="-447675">
              <a:spcBef>
                <a:spcPts val="0"/>
              </a:spcBef>
              <a:spcAft>
                <a:spcPts val="1200"/>
              </a:spcAft>
            </a:pPr>
            <a:r>
              <a:rPr lang="de-CH" sz="2200" dirty="0"/>
              <a:t>Ist eine Eintragung des Vorsorgeauftrages in die </a:t>
            </a:r>
            <a:br>
              <a:rPr lang="de-CH" sz="2200" dirty="0"/>
            </a:br>
            <a:r>
              <a:rPr lang="de-CH" sz="2200" dirty="0"/>
              <a:t>zentrale Datenbank «</a:t>
            </a:r>
            <a:r>
              <a:rPr lang="de-CH" sz="2200" dirty="0" err="1"/>
              <a:t>Infostar</a:t>
            </a:r>
            <a:r>
              <a:rPr lang="de-CH" sz="2200" dirty="0"/>
              <a:t>» erfolgt, so ist darauf </a:t>
            </a:r>
            <a:br>
              <a:rPr lang="de-CH" sz="2200" dirty="0"/>
            </a:br>
            <a:r>
              <a:rPr lang="de-CH" sz="2200" dirty="0"/>
              <a:t>zu achten, dass der Widerruf oder Änderungen </a:t>
            </a:r>
            <a:br>
              <a:rPr lang="de-CH" sz="2200" dirty="0"/>
            </a:br>
            <a:r>
              <a:rPr lang="de-CH" sz="2200" dirty="0"/>
              <a:t>ebenfalls eingetragen werden. </a:t>
            </a:r>
          </a:p>
          <a:p>
            <a:pPr marL="898525" lvl="1" indent="-447675">
              <a:spcBef>
                <a:spcPts val="0"/>
              </a:spcBef>
              <a:spcAft>
                <a:spcPts val="1200"/>
              </a:spcAft>
            </a:pPr>
            <a:endParaRPr lang="de-CH" sz="2200" dirty="0"/>
          </a:p>
        </p:txBody>
      </p:sp>
      <p:sp>
        <p:nvSpPr>
          <p:cNvPr id="7" name="Foliennummernplatzhalter 6">
            <a:extLst>
              <a:ext uri="{FF2B5EF4-FFF2-40B4-BE49-F238E27FC236}">
                <a16:creationId xmlns:a16="http://schemas.microsoft.com/office/drawing/2014/main" id="{748AE584-1165-CE31-2B31-1C6B3ED5F487}"/>
              </a:ext>
            </a:extLst>
          </p:cNvPr>
          <p:cNvSpPr>
            <a:spLocks noGrp="1"/>
          </p:cNvSpPr>
          <p:nvPr>
            <p:ph type="sldNum" sz="quarter" idx="12"/>
          </p:nvPr>
        </p:nvSpPr>
        <p:spPr/>
        <p:txBody>
          <a:bodyPr/>
          <a:lstStyle/>
          <a:p>
            <a:fld id="{BE3D9CA7-554C-46EC-BEAB-CB2090EEB6FF}" type="slidenum">
              <a:rPr lang="de-CH" smtClean="0"/>
              <a:pPr/>
              <a:t>15</a:t>
            </a:fld>
            <a:endParaRPr lang="de-CH" sz="1400"/>
          </a:p>
        </p:txBody>
      </p:sp>
      <p:sp>
        <p:nvSpPr>
          <p:cNvPr id="10" name="Datumsplatzhalter 9">
            <a:extLst>
              <a:ext uri="{FF2B5EF4-FFF2-40B4-BE49-F238E27FC236}">
                <a16:creationId xmlns:a16="http://schemas.microsoft.com/office/drawing/2014/main" id="{321AF380-261B-6294-2E14-900FF7AAD076}"/>
              </a:ext>
            </a:extLst>
          </p:cNvPr>
          <p:cNvSpPr>
            <a:spLocks noGrp="1"/>
          </p:cNvSpPr>
          <p:nvPr>
            <p:ph type="dt" sz="half" idx="10"/>
          </p:nvPr>
        </p:nvSpPr>
        <p:spPr/>
        <p:txBody>
          <a:bodyPr/>
          <a:lstStyle/>
          <a:p>
            <a:fld id="{E6F5DC03-D6AE-434C-887E-49B5B31E00DC}"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010693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5"/>
            </a:pPr>
            <a:r>
              <a:rPr lang="de-CH" i="1" dirty="0"/>
              <a:t>Von Gesetzes wegen suspensiv bedingtes Rechtsgeschäft</a:t>
            </a:r>
          </a:p>
          <a:p>
            <a:pPr marL="898525" lvl="1" indent="-447675">
              <a:spcBef>
                <a:spcPts val="0"/>
              </a:spcBef>
              <a:spcAft>
                <a:spcPts val="1200"/>
              </a:spcAft>
            </a:pPr>
            <a:r>
              <a:rPr lang="de-CH" sz="2200" dirty="0"/>
              <a:t>Der Vorsorgeauftrag wird wirksam unter der gesetzlichen </a:t>
            </a:r>
            <a:r>
              <a:rPr lang="de-CH" sz="2200" dirty="0" err="1"/>
              <a:t>Suspensivbedingung</a:t>
            </a:r>
            <a:r>
              <a:rPr lang="de-CH" sz="2200" dirty="0"/>
              <a:t> des Eintritts der Urteilsunfähigkeit des Vorsorgeauftraggebers (Art. 363 Abs. 1 ZGB). </a:t>
            </a:r>
          </a:p>
          <a:p>
            <a:pPr marL="450850" lvl="1" indent="0">
              <a:spcBef>
                <a:spcPts val="0"/>
              </a:spcBef>
              <a:spcAft>
                <a:spcPts val="1200"/>
              </a:spcAft>
              <a:buNone/>
            </a:pPr>
            <a:endParaRPr lang="de-CH" sz="2200" dirty="0"/>
          </a:p>
          <a:p>
            <a:pPr marL="457200" indent="-457200">
              <a:spcBef>
                <a:spcPts val="0"/>
              </a:spcBef>
              <a:spcAft>
                <a:spcPts val="1200"/>
              </a:spcAft>
              <a:buClrTx/>
              <a:buSzPct val="100000"/>
              <a:buFont typeface="+mj-lt"/>
              <a:buAutoNum type="alphaLcParenR" startAt="6"/>
            </a:pPr>
            <a:r>
              <a:rPr lang="de-CH" i="1" dirty="0"/>
              <a:t>Bedingungsfreundliches Rechtsgeschäft</a:t>
            </a:r>
          </a:p>
          <a:p>
            <a:pPr marL="898525" lvl="1" indent="-447675">
              <a:spcBef>
                <a:spcPts val="0"/>
              </a:spcBef>
              <a:spcAft>
                <a:spcPts val="1200"/>
              </a:spcAft>
            </a:pPr>
            <a:r>
              <a:rPr lang="de-CH" sz="2200" dirty="0"/>
              <a:t>Der Vorsorgeauftrag kann entsprechend dem Willen des Auftraggebers mit rechtsgeschäftlich statuierten Bedingungen versehen werden. </a:t>
            </a:r>
          </a:p>
          <a:p>
            <a:pPr marL="450850" lvl="1" indent="0">
              <a:spcBef>
                <a:spcPts val="0"/>
              </a:spcBef>
              <a:spcAft>
                <a:spcPts val="1200"/>
              </a:spcAft>
              <a:buNone/>
            </a:pPr>
            <a:endParaRPr lang="de-CH" sz="2200" dirty="0"/>
          </a:p>
        </p:txBody>
      </p:sp>
      <p:sp>
        <p:nvSpPr>
          <p:cNvPr id="7" name="Foliennummernplatzhalter 6">
            <a:extLst>
              <a:ext uri="{FF2B5EF4-FFF2-40B4-BE49-F238E27FC236}">
                <a16:creationId xmlns:a16="http://schemas.microsoft.com/office/drawing/2014/main" id="{8A247880-24AD-2726-D054-654CCB478B3F}"/>
              </a:ext>
            </a:extLst>
          </p:cNvPr>
          <p:cNvSpPr>
            <a:spLocks noGrp="1"/>
          </p:cNvSpPr>
          <p:nvPr>
            <p:ph type="sldNum" sz="quarter" idx="12"/>
          </p:nvPr>
        </p:nvSpPr>
        <p:spPr/>
        <p:txBody>
          <a:bodyPr/>
          <a:lstStyle/>
          <a:p>
            <a:fld id="{BE3D9CA7-554C-46EC-BEAB-CB2090EEB6FF}" type="slidenum">
              <a:rPr lang="de-CH" smtClean="0"/>
              <a:pPr/>
              <a:t>16</a:t>
            </a:fld>
            <a:endParaRPr lang="de-CH" sz="1400"/>
          </a:p>
        </p:txBody>
      </p:sp>
      <p:sp>
        <p:nvSpPr>
          <p:cNvPr id="10" name="Datumsplatzhalter 9">
            <a:extLst>
              <a:ext uri="{FF2B5EF4-FFF2-40B4-BE49-F238E27FC236}">
                <a16:creationId xmlns:a16="http://schemas.microsoft.com/office/drawing/2014/main" id="{DC896AEB-9C03-30C3-D0DF-CD465818A1F6}"/>
              </a:ext>
            </a:extLst>
          </p:cNvPr>
          <p:cNvSpPr>
            <a:spLocks noGrp="1"/>
          </p:cNvSpPr>
          <p:nvPr>
            <p:ph type="dt" sz="half" idx="10"/>
          </p:nvPr>
        </p:nvSpPr>
        <p:spPr/>
        <p:txBody>
          <a:bodyPr/>
          <a:lstStyle/>
          <a:p>
            <a:fld id="{D653B3F9-A7DA-4B97-BE9A-399B8FD40BB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694007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7"/>
            </a:pPr>
            <a:r>
              <a:rPr lang="de-CH" i="1" dirty="0"/>
              <a:t>Einseitige Willenserklärung</a:t>
            </a:r>
          </a:p>
          <a:p>
            <a:pPr marL="898525" lvl="1" indent="-447675">
              <a:spcBef>
                <a:spcPts val="0"/>
              </a:spcBef>
              <a:spcAft>
                <a:spcPts val="1200"/>
              </a:spcAft>
            </a:pPr>
            <a:r>
              <a:rPr lang="de-CH" sz="2200" dirty="0"/>
              <a:t>Am Anfang des Vorsorgeauftrages steht eine einseitige Willenserklärung des Vorsorgeauftraggebers. </a:t>
            </a:r>
          </a:p>
          <a:p>
            <a:pPr marL="898525" lvl="1" indent="-447675">
              <a:spcBef>
                <a:spcPts val="0"/>
              </a:spcBef>
              <a:spcAft>
                <a:spcPts val="1200"/>
              </a:spcAft>
            </a:pPr>
            <a:r>
              <a:rPr lang="de-CH" sz="2200" dirty="0"/>
              <a:t>Die Beurkundung eines Vorsorgeauftrages erweist sich </a:t>
            </a:r>
            <a:br>
              <a:rPr lang="de-CH" sz="2200" dirty="0"/>
            </a:br>
            <a:r>
              <a:rPr lang="de-CH" sz="2200" dirty="0"/>
              <a:t>in notariatsrechtlicher und notariatsprozessrechtlicher Hinsicht als Beurkundung einer einseitigen rechts-geschäftlichen Willenserklärung der auftraggebenden Person. </a:t>
            </a:r>
          </a:p>
          <a:p>
            <a:pPr marL="898525" lvl="1" indent="-447675">
              <a:spcBef>
                <a:spcPts val="0"/>
              </a:spcBef>
              <a:spcAft>
                <a:spcPts val="1200"/>
              </a:spcAft>
            </a:pPr>
            <a:endParaRPr lang="de-CH" sz="2200" dirty="0"/>
          </a:p>
        </p:txBody>
      </p:sp>
      <p:sp>
        <p:nvSpPr>
          <p:cNvPr id="7" name="Foliennummernplatzhalter 6">
            <a:extLst>
              <a:ext uri="{FF2B5EF4-FFF2-40B4-BE49-F238E27FC236}">
                <a16:creationId xmlns:a16="http://schemas.microsoft.com/office/drawing/2014/main" id="{33110CC8-7576-14C6-9B6A-5F60D36BB7BC}"/>
              </a:ext>
            </a:extLst>
          </p:cNvPr>
          <p:cNvSpPr>
            <a:spLocks noGrp="1"/>
          </p:cNvSpPr>
          <p:nvPr>
            <p:ph type="sldNum" sz="quarter" idx="12"/>
          </p:nvPr>
        </p:nvSpPr>
        <p:spPr/>
        <p:txBody>
          <a:bodyPr/>
          <a:lstStyle/>
          <a:p>
            <a:fld id="{BE3D9CA7-554C-46EC-BEAB-CB2090EEB6FF}" type="slidenum">
              <a:rPr lang="de-CH" smtClean="0"/>
              <a:pPr/>
              <a:t>17</a:t>
            </a:fld>
            <a:endParaRPr lang="de-CH" sz="1400"/>
          </a:p>
        </p:txBody>
      </p:sp>
      <p:sp>
        <p:nvSpPr>
          <p:cNvPr id="10" name="Datumsplatzhalter 9">
            <a:extLst>
              <a:ext uri="{FF2B5EF4-FFF2-40B4-BE49-F238E27FC236}">
                <a16:creationId xmlns:a16="http://schemas.microsoft.com/office/drawing/2014/main" id="{69D31BEF-44E6-7D95-CB29-368B41BFDDA5}"/>
              </a:ext>
            </a:extLst>
          </p:cNvPr>
          <p:cNvSpPr>
            <a:spLocks noGrp="1"/>
          </p:cNvSpPr>
          <p:nvPr>
            <p:ph type="dt" sz="half" idx="10"/>
          </p:nvPr>
        </p:nvSpPr>
        <p:spPr/>
        <p:txBody>
          <a:bodyPr/>
          <a:lstStyle/>
          <a:p>
            <a:fld id="{0551E06B-B266-4068-BD4A-D51F52EEACFA}"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326337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898525" lvl="1" indent="-447675">
              <a:spcBef>
                <a:spcPts val="0"/>
              </a:spcBef>
              <a:spcAft>
                <a:spcPts val="1200"/>
              </a:spcAft>
            </a:pPr>
            <a:r>
              <a:rPr lang="de-CH" sz="2200" dirty="0"/>
              <a:t>Die offenbar in der Praxis vorkommende Beurkundung gemeinschaftlicher Vorsorgeaufträge – etwa unter Ehegatten – ist problematisch und rechtsunsicher. Im Gesetz ist ein gemeinschaftlicher Vorsorgeauftrag nicht vorgesehen. Von der Beurkundung eines solchen ist abzuraten.</a:t>
            </a:r>
          </a:p>
        </p:txBody>
      </p:sp>
      <p:sp>
        <p:nvSpPr>
          <p:cNvPr id="7" name="Foliennummernplatzhalter 6">
            <a:extLst>
              <a:ext uri="{FF2B5EF4-FFF2-40B4-BE49-F238E27FC236}">
                <a16:creationId xmlns:a16="http://schemas.microsoft.com/office/drawing/2014/main" id="{A9037318-A2B9-953D-7D3C-D68B0D1F8F6A}"/>
              </a:ext>
            </a:extLst>
          </p:cNvPr>
          <p:cNvSpPr>
            <a:spLocks noGrp="1"/>
          </p:cNvSpPr>
          <p:nvPr>
            <p:ph type="sldNum" sz="quarter" idx="12"/>
          </p:nvPr>
        </p:nvSpPr>
        <p:spPr/>
        <p:txBody>
          <a:bodyPr/>
          <a:lstStyle/>
          <a:p>
            <a:fld id="{BE3D9CA7-554C-46EC-BEAB-CB2090EEB6FF}" type="slidenum">
              <a:rPr lang="de-CH" smtClean="0"/>
              <a:pPr/>
              <a:t>18</a:t>
            </a:fld>
            <a:endParaRPr lang="de-CH" sz="1400"/>
          </a:p>
        </p:txBody>
      </p:sp>
      <p:sp>
        <p:nvSpPr>
          <p:cNvPr id="10" name="Datumsplatzhalter 9">
            <a:extLst>
              <a:ext uri="{FF2B5EF4-FFF2-40B4-BE49-F238E27FC236}">
                <a16:creationId xmlns:a16="http://schemas.microsoft.com/office/drawing/2014/main" id="{1A9A5156-FA92-1D40-675C-7C74BFAB362B}"/>
              </a:ext>
            </a:extLst>
          </p:cNvPr>
          <p:cNvSpPr>
            <a:spLocks noGrp="1"/>
          </p:cNvSpPr>
          <p:nvPr>
            <p:ph type="dt" sz="half" idx="10"/>
          </p:nvPr>
        </p:nvSpPr>
        <p:spPr/>
        <p:txBody>
          <a:bodyPr/>
          <a:lstStyle/>
          <a:p>
            <a:fld id="{9E26144C-D50C-4A06-8A76-7EE42083003E}"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766594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8"/>
            </a:pPr>
            <a:r>
              <a:rPr lang="de-CH" i="1" dirty="0"/>
              <a:t>Rechtsgeschäft unter Lebenden </a:t>
            </a:r>
            <a:endParaRPr lang="de-CH" sz="2200" dirty="0"/>
          </a:p>
        </p:txBody>
      </p:sp>
      <p:sp>
        <p:nvSpPr>
          <p:cNvPr id="7" name="Foliennummernplatzhalter 6">
            <a:extLst>
              <a:ext uri="{FF2B5EF4-FFF2-40B4-BE49-F238E27FC236}">
                <a16:creationId xmlns:a16="http://schemas.microsoft.com/office/drawing/2014/main" id="{B63D6C4E-BFE4-D1A2-90BC-BDE55330BB5A}"/>
              </a:ext>
            </a:extLst>
          </p:cNvPr>
          <p:cNvSpPr>
            <a:spLocks noGrp="1"/>
          </p:cNvSpPr>
          <p:nvPr>
            <p:ph type="sldNum" sz="quarter" idx="12"/>
          </p:nvPr>
        </p:nvSpPr>
        <p:spPr/>
        <p:txBody>
          <a:bodyPr/>
          <a:lstStyle/>
          <a:p>
            <a:fld id="{BE3D9CA7-554C-46EC-BEAB-CB2090EEB6FF}" type="slidenum">
              <a:rPr lang="de-CH" smtClean="0"/>
              <a:pPr/>
              <a:t>19</a:t>
            </a:fld>
            <a:endParaRPr lang="de-CH" sz="1400"/>
          </a:p>
        </p:txBody>
      </p:sp>
      <p:sp>
        <p:nvSpPr>
          <p:cNvPr id="10" name="Datumsplatzhalter 9">
            <a:extLst>
              <a:ext uri="{FF2B5EF4-FFF2-40B4-BE49-F238E27FC236}">
                <a16:creationId xmlns:a16="http://schemas.microsoft.com/office/drawing/2014/main" id="{7CA660CA-2BFE-8447-FBD1-92B4CD0AFDED}"/>
              </a:ext>
            </a:extLst>
          </p:cNvPr>
          <p:cNvSpPr>
            <a:spLocks noGrp="1"/>
          </p:cNvSpPr>
          <p:nvPr>
            <p:ph type="dt" sz="half" idx="10"/>
          </p:nvPr>
        </p:nvSpPr>
        <p:spPr/>
        <p:txBody>
          <a:bodyPr/>
          <a:lstStyle/>
          <a:p>
            <a:fld id="{CC8F6DE6-722A-4508-8BFE-FD7396DFF16F}"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29288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647700"/>
            <a:ext cx="6768554" cy="817563"/>
          </a:xfrm>
        </p:spPr>
        <p:txBody>
          <a:bodyPr/>
          <a:lstStyle/>
          <a:p>
            <a:pPr marL="715963" indent="-715963"/>
            <a:r>
              <a:rPr lang="de-CH" sz="2400" dirty="0"/>
              <a:t>I. 	Einleitung</a:t>
            </a:r>
          </a:p>
        </p:txBody>
      </p:sp>
      <p:sp>
        <p:nvSpPr>
          <p:cNvPr id="3" name="Inhaltsplatzhalter 2"/>
          <p:cNvSpPr>
            <a:spLocks noGrp="1"/>
          </p:cNvSpPr>
          <p:nvPr>
            <p:ph idx="1"/>
          </p:nvPr>
        </p:nvSpPr>
        <p:spPr>
          <a:xfrm>
            <a:off x="533400" y="1676400"/>
            <a:ext cx="8153400" cy="449897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Vorsorgeauftrag als ein Institut der eigenen Vorsorge für den Fall der Urteilsunfähigkeit</a:t>
            </a:r>
          </a:p>
        </p:txBody>
      </p:sp>
      <p:sp>
        <p:nvSpPr>
          <p:cNvPr id="9" name="Foliennummernplatzhalter 8">
            <a:extLst>
              <a:ext uri="{FF2B5EF4-FFF2-40B4-BE49-F238E27FC236}">
                <a16:creationId xmlns:a16="http://schemas.microsoft.com/office/drawing/2014/main" id="{B847C647-6471-F893-332C-173A9E494A55}"/>
              </a:ext>
            </a:extLst>
          </p:cNvPr>
          <p:cNvSpPr>
            <a:spLocks noGrp="1"/>
          </p:cNvSpPr>
          <p:nvPr>
            <p:ph type="sldNum" sz="quarter" idx="12"/>
          </p:nvPr>
        </p:nvSpPr>
        <p:spPr/>
        <p:txBody>
          <a:bodyPr/>
          <a:lstStyle/>
          <a:p>
            <a:fld id="{BE3D9CA7-554C-46EC-BEAB-CB2090EEB6FF}" type="slidenum">
              <a:rPr lang="de-CH" smtClean="0"/>
              <a:pPr/>
              <a:t>2</a:t>
            </a:fld>
            <a:endParaRPr lang="de-CH" sz="1400"/>
          </a:p>
        </p:txBody>
      </p:sp>
      <p:sp>
        <p:nvSpPr>
          <p:cNvPr id="10" name="Datumsplatzhalter 9">
            <a:extLst>
              <a:ext uri="{FF2B5EF4-FFF2-40B4-BE49-F238E27FC236}">
                <a16:creationId xmlns:a16="http://schemas.microsoft.com/office/drawing/2014/main" id="{BD500E5C-213C-814D-DC61-3C0E0174F7F2}"/>
              </a:ext>
            </a:extLst>
          </p:cNvPr>
          <p:cNvSpPr>
            <a:spLocks noGrp="1"/>
          </p:cNvSpPr>
          <p:nvPr>
            <p:ph type="dt" sz="half" idx="10"/>
          </p:nvPr>
        </p:nvSpPr>
        <p:spPr/>
        <p:txBody>
          <a:bodyPr/>
          <a:lstStyle/>
          <a:p>
            <a:fld id="{D24F49BF-ECCD-4929-8F3C-1199C0A29EC1}"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407732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2.3	Vollzugsphase</a:t>
            </a:r>
          </a:p>
          <a:p>
            <a:pPr marL="457200" indent="-457200">
              <a:spcBef>
                <a:spcPts val="0"/>
              </a:spcBef>
              <a:spcAft>
                <a:spcPts val="1200"/>
              </a:spcAft>
              <a:buClrTx/>
              <a:buSzPct val="100000"/>
              <a:buFont typeface="+mj-lt"/>
              <a:buAutoNum type="alphaLcParenR"/>
            </a:pPr>
            <a:r>
              <a:rPr lang="de-CH" i="1" dirty="0"/>
              <a:t>Vertrag nach Prüfung und Validierung durch die Erwachsenenschutzbehörde</a:t>
            </a:r>
            <a:endParaRPr lang="de-CH" b="1" dirty="0"/>
          </a:p>
          <a:p>
            <a:pPr marL="898525" lvl="1" indent="-447675">
              <a:spcBef>
                <a:spcPts val="0"/>
              </a:spcBef>
              <a:spcAft>
                <a:spcPts val="1200"/>
              </a:spcAft>
            </a:pPr>
            <a:r>
              <a:rPr lang="de-CH" sz="2200" dirty="0"/>
              <a:t>Mit der Annahmeerklärung der beauftragten Person kommt der Vorsorgeauftrag als zweiseitiges Verpflichtungsgeschäft – mithin als Vertrag – zustande. </a:t>
            </a:r>
            <a:endParaRPr lang="de-CH" i="1" dirty="0"/>
          </a:p>
          <a:p>
            <a:pPr marL="0" indent="0">
              <a:spcBef>
                <a:spcPts val="0"/>
              </a:spcBef>
              <a:spcAft>
                <a:spcPts val="1200"/>
              </a:spcAft>
              <a:buClrTx/>
              <a:buNone/>
            </a:pPr>
            <a:endParaRPr lang="de-CH" i="1" dirty="0"/>
          </a:p>
        </p:txBody>
      </p:sp>
      <p:sp>
        <p:nvSpPr>
          <p:cNvPr id="7" name="Foliennummernplatzhalter 6">
            <a:extLst>
              <a:ext uri="{FF2B5EF4-FFF2-40B4-BE49-F238E27FC236}">
                <a16:creationId xmlns:a16="http://schemas.microsoft.com/office/drawing/2014/main" id="{675C81E3-DEA4-0A0C-3358-E5F250833439}"/>
              </a:ext>
            </a:extLst>
          </p:cNvPr>
          <p:cNvSpPr>
            <a:spLocks noGrp="1"/>
          </p:cNvSpPr>
          <p:nvPr>
            <p:ph type="sldNum" sz="quarter" idx="12"/>
          </p:nvPr>
        </p:nvSpPr>
        <p:spPr/>
        <p:txBody>
          <a:bodyPr/>
          <a:lstStyle/>
          <a:p>
            <a:fld id="{BE3D9CA7-554C-46EC-BEAB-CB2090EEB6FF}" type="slidenum">
              <a:rPr lang="de-CH" smtClean="0"/>
              <a:pPr/>
              <a:t>20</a:t>
            </a:fld>
            <a:endParaRPr lang="de-CH" sz="1400"/>
          </a:p>
        </p:txBody>
      </p:sp>
      <p:sp>
        <p:nvSpPr>
          <p:cNvPr id="10" name="Datumsplatzhalter 9">
            <a:extLst>
              <a:ext uri="{FF2B5EF4-FFF2-40B4-BE49-F238E27FC236}">
                <a16:creationId xmlns:a16="http://schemas.microsoft.com/office/drawing/2014/main" id="{C79A75C9-798F-42D2-05F9-6F7F68915969}"/>
              </a:ext>
            </a:extLst>
          </p:cNvPr>
          <p:cNvSpPr>
            <a:spLocks noGrp="1"/>
          </p:cNvSpPr>
          <p:nvPr>
            <p:ph type="dt" sz="half" idx="10"/>
          </p:nvPr>
        </p:nvSpPr>
        <p:spPr/>
        <p:txBody>
          <a:bodyPr/>
          <a:lstStyle/>
          <a:p>
            <a:fld id="{8AEC114F-74AF-4305-A38B-4E2B5A2509C0}"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113454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2"/>
            </a:pPr>
            <a:r>
              <a:rPr lang="de-CH" i="1" dirty="0"/>
              <a:t>Einzelne Elemente der Prüfung durch die Erwachsenenschutzbehörde</a:t>
            </a:r>
            <a:endParaRPr lang="de-CH" b="1" dirty="0"/>
          </a:p>
          <a:p>
            <a:pPr marL="898525" lvl="1" indent="-447675">
              <a:spcBef>
                <a:spcPts val="0"/>
              </a:spcBef>
              <a:spcAft>
                <a:spcPts val="1200"/>
              </a:spcAft>
            </a:pPr>
            <a:r>
              <a:rPr lang="de-CH" sz="2200" dirty="0"/>
              <a:t>Die Erwachsenenschutzbehörde prüft, ob der Vorsorgeauftrag gültig errichtet worden ist, die Voraussetzungen für seine Wirksamkeit eingetreten </a:t>
            </a:r>
            <a:br>
              <a:rPr lang="de-CH" sz="2200" dirty="0"/>
            </a:br>
            <a:r>
              <a:rPr lang="de-CH" sz="2200" dirty="0"/>
              <a:t>sind, die beauftragte Person für ihre Aufgaben geeignet ist und ob weitere Massnahmen des Erwachsenen-schutzes erforderlich sind (Art. 363 Abs. 2 ZGB). </a:t>
            </a:r>
            <a:endParaRPr lang="de-CH" i="1" dirty="0"/>
          </a:p>
        </p:txBody>
      </p:sp>
      <p:sp>
        <p:nvSpPr>
          <p:cNvPr id="7" name="Foliennummernplatzhalter 6">
            <a:extLst>
              <a:ext uri="{FF2B5EF4-FFF2-40B4-BE49-F238E27FC236}">
                <a16:creationId xmlns:a16="http://schemas.microsoft.com/office/drawing/2014/main" id="{D5AE0238-C42B-5575-6912-E6E20EA33BBE}"/>
              </a:ext>
            </a:extLst>
          </p:cNvPr>
          <p:cNvSpPr>
            <a:spLocks noGrp="1"/>
          </p:cNvSpPr>
          <p:nvPr>
            <p:ph type="sldNum" sz="quarter" idx="12"/>
          </p:nvPr>
        </p:nvSpPr>
        <p:spPr/>
        <p:txBody>
          <a:bodyPr/>
          <a:lstStyle/>
          <a:p>
            <a:fld id="{BE3D9CA7-554C-46EC-BEAB-CB2090EEB6FF}" type="slidenum">
              <a:rPr lang="de-CH" smtClean="0"/>
              <a:pPr/>
              <a:t>21</a:t>
            </a:fld>
            <a:endParaRPr lang="de-CH" sz="1400"/>
          </a:p>
        </p:txBody>
      </p:sp>
      <p:sp>
        <p:nvSpPr>
          <p:cNvPr id="10" name="Datumsplatzhalter 9">
            <a:extLst>
              <a:ext uri="{FF2B5EF4-FFF2-40B4-BE49-F238E27FC236}">
                <a16:creationId xmlns:a16="http://schemas.microsoft.com/office/drawing/2014/main" id="{C2297453-C28C-7679-ABDF-C60446EE502D}"/>
              </a:ext>
            </a:extLst>
          </p:cNvPr>
          <p:cNvSpPr>
            <a:spLocks noGrp="1"/>
          </p:cNvSpPr>
          <p:nvPr>
            <p:ph type="dt" sz="half" idx="10"/>
          </p:nvPr>
        </p:nvSpPr>
        <p:spPr/>
        <p:txBody>
          <a:bodyPr/>
          <a:lstStyle/>
          <a:p>
            <a:fld id="{19B6C3B3-469B-40AA-9652-CF896B6D18C9}"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79807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1.	Der Vorsorgeauftraggeber</a:t>
            </a:r>
          </a:p>
          <a:p>
            <a:pPr marL="898525" lvl="1" indent="-447675">
              <a:spcBef>
                <a:spcPts val="0"/>
              </a:spcBef>
              <a:spcAft>
                <a:spcPts val="1200"/>
              </a:spcAft>
            </a:pPr>
            <a:r>
              <a:rPr lang="de-CH" sz="2200" dirty="0"/>
              <a:t>Der Vorsorgeauftrag ist von einer handlungsfähigen Person zu errichten (Art. 360 Abs. 1 ZGB).</a:t>
            </a:r>
          </a:p>
          <a:p>
            <a:pPr marL="898525" lvl="1" indent="-447675">
              <a:spcBef>
                <a:spcPts val="0"/>
              </a:spcBef>
              <a:spcAft>
                <a:spcPts val="1200"/>
              </a:spcAft>
            </a:pPr>
            <a:r>
              <a:rPr lang="de-CH" sz="2200" dirty="0"/>
              <a:t>Anlässlich der Beurkundung des Vorsorgeauftrages hat der Notar die Identität des Vorsorgeauftraggebers festzustellen (Art. 43 Abs. 1 und 2 NV Bern). </a:t>
            </a:r>
          </a:p>
          <a:p>
            <a:pPr marL="0" indent="0">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5C720EA3-4186-64AA-CE1D-AB6231C7E419}"/>
              </a:ext>
            </a:extLst>
          </p:cNvPr>
          <p:cNvSpPr>
            <a:spLocks noGrp="1"/>
          </p:cNvSpPr>
          <p:nvPr>
            <p:ph type="sldNum" sz="quarter" idx="12"/>
          </p:nvPr>
        </p:nvSpPr>
        <p:spPr/>
        <p:txBody>
          <a:bodyPr/>
          <a:lstStyle/>
          <a:p>
            <a:fld id="{BE3D9CA7-554C-46EC-BEAB-CB2090EEB6FF}" type="slidenum">
              <a:rPr lang="de-CH" smtClean="0"/>
              <a:pPr/>
              <a:t>22</a:t>
            </a:fld>
            <a:endParaRPr lang="de-CH" sz="1400"/>
          </a:p>
        </p:txBody>
      </p:sp>
      <p:sp>
        <p:nvSpPr>
          <p:cNvPr id="10" name="Datumsplatzhalter 9">
            <a:extLst>
              <a:ext uri="{FF2B5EF4-FFF2-40B4-BE49-F238E27FC236}">
                <a16:creationId xmlns:a16="http://schemas.microsoft.com/office/drawing/2014/main" id="{2F5DA7A6-57CB-B952-74A5-A8CC5492029F}"/>
              </a:ext>
            </a:extLst>
          </p:cNvPr>
          <p:cNvSpPr>
            <a:spLocks noGrp="1"/>
          </p:cNvSpPr>
          <p:nvPr>
            <p:ph type="dt" sz="half" idx="10"/>
          </p:nvPr>
        </p:nvSpPr>
        <p:spPr/>
        <p:txBody>
          <a:bodyPr/>
          <a:lstStyle/>
          <a:p>
            <a:fld id="{CA4F7B3F-B59F-43E8-B62B-D1D66ADE947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059602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898525" lvl="1" indent="-447675">
              <a:spcBef>
                <a:spcPts val="0"/>
              </a:spcBef>
              <a:spcAft>
                <a:spcPts val="1200"/>
              </a:spcAft>
            </a:pPr>
            <a:r>
              <a:rPr lang="de-CH" sz="2200" dirty="0"/>
              <a:t>Weiter ist das Vorliegen der Handlungsfähigkeit des Vorsorgeauftraggebers durch die Urkundsperson zu prüfen (Art. 43 Abs. 1 NV Bern). </a:t>
            </a:r>
          </a:p>
          <a:p>
            <a:pPr marL="1355725" lvl="2" indent="-447675">
              <a:spcBef>
                <a:spcPts val="0"/>
              </a:spcBef>
              <a:spcAft>
                <a:spcPts val="1200"/>
              </a:spcAft>
            </a:pPr>
            <a:r>
              <a:rPr lang="de-CH" sz="2000" dirty="0"/>
              <a:t>Die Volljährigkeit lässt sich anhand der Vorlegung eines amtlichen Ausweises prüfen, das Nichtvorhandensein </a:t>
            </a:r>
            <a:br>
              <a:rPr lang="de-CH" sz="2000" dirty="0"/>
            </a:br>
            <a:r>
              <a:rPr lang="de-CH" sz="2000" dirty="0"/>
              <a:t>einer die Handlungsfähigkeit beschränkenden erwachsenenschutzrechtlichen Massnahme durch </a:t>
            </a:r>
            <a:br>
              <a:rPr lang="de-CH" sz="2000" dirty="0"/>
            </a:br>
            <a:r>
              <a:rPr lang="de-CH" sz="2000" dirty="0"/>
              <a:t>Einholen eines Handlungsfähigkeitszeugnisses bei </a:t>
            </a:r>
            <a:br>
              <a:rPr lang="de-CH" sz="2000" dirty="0"/>
            </a:br>
            <a:r>
              <a:rPr lang="de-CH" sz="2000" dirty="0"/>
              <a:t>der Erwachsenenschutzbehörde. </a:t>
            </a:r>
          </a:p>
          <a:p>
            <a:pPr marL="0" indent="0">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3C68FB16-CCBF-C36E-D9D3-18B677098C52}"/>
              </a:ext>
            </a:extLst>
          </p:cNvPr>
          <p:cNvSpPr>
            <a:spLocks noGrp="1"/>
          </p:cNvSpPr>
          <p:nvPr>
            <p:ph type="sldNum" sz="quarter" idx="12"/>
          </p:nvPr>
        </p:nvSpPr>
        <p:spPr/>
        <p:txBody>
          <a:bodyPr/>
          <a:lstStyle/>
          <a:p>
            <a:fld id="{BE3D9CA7-554C-46EC-BEAB-CB2090EEB6FF}" type="slidenum">
              <a:rPr lang="de-CH" smtClean="0"/>
              <a:pPr/>
              <a:t>23</a:t>
            </a:fld>
            <a:endParaRPr lang="de-CH" sz="1400"/>
          </a:p>
        </p:txBody>
      </p:sp>
      <p:sp>
        <p:nvSpPr>
          <p:cNvPr id="10" name="Datumsplatzhalter 9">
            <a:extLst>
              <a:ext uri="{FF2B5EF4-FFF2-40B4-BE49-F238E27FC236}">
                <a16:creationId xmlns:a16="http://schemas.microsoft.com/office/drawing/2014/main" id="{865F8CC0-6FA2-D3FF-22DD-3B298F3BAE7D}"/>
              </a:ext>
            </a:extLst>
          </p:cNvPr>
          <p:cNvSpPr>
            <a:spLocks noGrp="1"/>
          </p:cNvSpPr>
          <p:nvPr>
            <p:ph type="dt" sz="half" idx="10"/>
          </p:nvPr>
        </p:nvSpPr>
        <p:spPr/>
        <p:txBody>
          <a:bodyPr/>
          <a:lstStyle/>
          <a:p>
            <a:fld id="{612C3369-C4DB-4BA8-86D2-1DC64A1FF383}"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698425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1355725" lvl="2" indent="-447675">
              <a:spcBef>
                <a:spcPts val="0"/>
              </a:spcBef>
              <a:spcAft>
                <a:spcPts val="1200"/>
              </a:spcAft>
            </a:pPr>
            <a:r>
              <a:rPr lang="de-CH" sz="2000" dirty="0"/>
              <a:t>Als wesentlich schwieriger erweist sich die Überprüfung der Urteilsfähigkeit. </a:t>
            </a:r>
          </a:p>
          <a:p>
            <a:pPr marL="1774825" lvl="3" indent="-447675">
              <a:spcBef>
                <a:spcPts val="0"/>
              </a:spcBef>
              <a:spcAft>
                <a:spcPts val="1200"/>
              </a:spcAft>
            </a:pPr>
            <a:r>
              <a:rPr lang="de-CH" sz="2000" dirty="0"/>
              <a:t>Der Notar darf grundsätzlich von der allgemeinen Vermutung der Urteilsfähigkeit ausgehen. Hat er allerdings Zweifel, so hat er im Einzelfall nähere Abklärungen zu treffen.</a:t>
            </a:r>
          </a:p>
          <a:p>
            <a:pPr marL="1774825" lvl="3" indent="-447675">
              <a:spcBef>
                <a:spcPts val="0"/>
              </a:spcBef>
              <a:spcAft>
                <a:spcPts val="1200"/>
              </a:spcAft>
            </a:pPr>
            <a:r>
              <a:rPr lang="de-CH" sz="2000" dirty="0"/>
              <a:t>Die entsprechende Prüfung durch den Notar ist von erheblicher Bedeutung, denn bei der späteren, retrospektiven Überprüfung durch die Erwachsenen-</a:t>
            </a:r>
            <a:r>
              <a:rPr lang="de-CH" sz="2000" dirty="0" err="1"/>
              <a:t>schutzbehörde</a:t>
            </a:r>
            <a:r>
              <a:rPr lang="de-CH" sz="2000" dirty="0"/>
              <a:t> ergeben sich in der Regel praktische Schwierigkeiten, welche mit denjenigen der ex post-Beurteilung der erbrechtlichen Verfügungsfähigkeit vergleichbar sind.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EB3D2145-49D6-2D28-2042-5411D4593A40}"/>
              </a:ext>
            </a:extLst>
          </p:cNvPr>
          <p:cNvSpPr>
            <a:spLocks noGrp="1"/>
          </p:cNvSpPr>
          <p:nvPr>
            <p:ph type="sldNum" sz="quarter" idx="12"/>
          </p:nvPr>
        </p:nvSpPr>
        <p:spPr/>
        <p:txBody>
          <a:bodyPr/>
          <a:lstStyle/>
          <a:p>
            <a:fld id="{BE3D9CA7-554C-46EC-BEAB-CB2090EEB6FF}" type="slidenum">
              <a:rPr lang="de-CH" smtClean="0"/>
              <a:pPr/>
              <a:t>24</a:t>
            </a:fld>
            <a:endParaRPr lang="de-CH" sz="1400"/>
          </a:p>
        </p:txBody>
      </p:sp>
      <p:sp>
        <p:nvSpPr>
          <p:cNvPr id="10" name="Datumsplatzhalter 9">
            <a:extLst>
              <a:ext uri="{FF2B5EF4-FFF2-40B4-BE49-F238E27FC236}">
                <a16:creationId xmlns:a16="http://schemas.microsoft.com/office/drawing/2014/main" id="{2651D4CC-6417-E81D-6C65-97AC8E9D5B1C}"/>
              </a:ext>
            </a:extLst>
          </p:cNvPr>
          <p:cNvSpPr>
            <a:spLocks noGrp="1"/>
          </p:cNvSpPr>
          <p:nvPr>
            <p:ph type="dt" sz="half" idx="10"/>
          </p:nvPr>
        </p:nvSpPr>
        <p:spPr/>
        <p:txBody>
          <a:bodyPr/>
          <a:lstStyle/>
          <a:p>
            <a:fld id="{821CFD2C-29F9-4E97-B9A3-89C7E6F99B4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437825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1774825" lvl="3" indent="-447675">
              <a:spcBef>
                <a:spcPts val="0"/>
              </a:spcBef>
              <a:spcAft>
                <a:spcPts val="1200"/>
              </a:spcAft>
            </a:pPr>
            <a:r>
              <a:rPr lang="de-CH" sz="2000" dirty="0"/>
              <a:t>Möglichkeiten: Gespräch mit dem Klienten, Tests, ärztliche Zeugnisse und Gutachten sowie Beizug geeigneter Zeugen bei der Beurkundung. </a:t>
            </a:r>
          </a:p>
          <a:p>
            <a:pPr marL="1774825" lvl="3" indent="-447675">
              <a:spcBef>
                <a:spcPts val="0"/>
              </a:spcBef>
              <a:spcAft>
                <a:spcPts val="1200"/>
              </a:spcAft>
            </a:pPr>
            <a:r>
              <a:rPr lang="de-CH" sz="2000" dirty="0"/>
              <a:t>Lässt sich gestützt auf die vorgenommenen Abklärungen der Schluss ziehen, dass die </a:t>
            </a:r>
            <a:br>
              <a:rPr lang="de-CH" sz="2000" dirty="0"/>
            </a:br>
            <a:r>
              <a:rPr lang="de-CH" sz="2000" dirty="0"/>
              <a:t>vorsorgende Person nicht offensichtlich </a:t>
            </a:r>
            <a:br>
              <a:rPr lang="de-CH" sz="2000" dirty="0"/>
            </a:br>
            <a:r>
              <a:rPr lang="de-CH" sz="2000" dirty="0"/>
              <a:t>urteilsunfähig ist (Art. 31 Abs. 1 </a:t>
            </a:r>
            <a:r>
              <a:rPr lang="de-CH" sz="2000" dirty="0" err="1"/>
              <a:t>lit</a:t>
            </a:r>
            <a:r>
              <a:rPr lang="de-CH" sz="2000" dirty="0"/>
              <a:t>. c NG Bern), </a:t>
            </a:r>
            <a:br>
              <a:rPr lang="de-CH" sz="2000" dirty="0"/>
            </a:br>
            <a:r>
              <a:rPr lang="de-CH" sz="2000" dirty="0"/>
              <a:t>so greift die </a:t>
            </a:r>
            <a:r>
              <a:rPr lang="de-CH" sz="2000" dirty="0" err="1"/>
              <a:t>Urkundspflicht</a:t>
            </a:r>
            <a:r>
              <a:rPr lang="de-CH" sz="2000" dirty="0"/>
              <a:t> (Art. 30 NG Bern) und </a:t>
            </a:r>
            <a:br>
              <a:rPr lang="de-CH" sz="2000" dirty="0"/>
            </a:br>
            <a:r>
              <a:rPr lang="de-CH" sz="2000" dirty="0"/>
              <a:t>die Beurkundung ist vorzunehmen.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CE2CDC78-694B-43F9-A72D-AA791E74E05B}"/>
              </a:ext>
            </a:extLst>
          </p:cNvPr>
          <p:cNvSpPr>
            <a:spLocks noGrp="1"/>
          </p:cNvSpPr>
          <p:nvPr>
            <p:ph type="sldNum" sz="quarter" idx="12"/>
          </p:nvPr>
        </p:nvSpPr>
        <p:spPr/>
        <p:txBody>
          <a:bodyPr/>
          <a:lstStyle/>
          <a:p>
            <a:fld id="{BE3D9CA7-554C-46EC-BEAB-CB2090EEB6FF}" type="slidenum">
              <a:rPr lang="de-CH" smtClean="0"/>
              <a:pPr/>
              <a:t>25</a:t>
            </a:fld>
            <a:endParaRPr lang="de-CH" sz="1400"/>
          </a:p>
        </p:txBody>
      </p:sp>
      <p:sp>
        <p:nvSpPr>
          <p:cNvPr id="10" name="Datumsplatzhalter 9">
            <a:extLst>
              <a:ext uri="{FF2B5EF4-FFF2-40B4-BE49-F238E27FC236}">
                <a16:creationId xmlns:a16="http://schemas.microsoft.com/office/drawing/2014/main" id="{58882B6F-8891-D639-FF13-59653AAAE157}"/>
              </a:ext>
            </a:extLst>
          </p:cNvPr>
          <p:cNvSpPr>
            <a:spLocks noGrp="1"/>
          </p:cNvSpPr>
          <p:nvPr>
            <p:ph type="dt" sz="half" idx="10"/>
          </p:nvPr>
        </p:nvSpPr>
        <p:spPr/>
        <p:txBody>
          <a:bodyPr/>
          <a:lstStyle/>
          <a:p>
            <a:fld id="{4F8D66F1-BB1E-419F-8B85-C3A753C90A57}"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111206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1355725" lvl="2" indent="-447675">
              <a:spcBef>
                <a:spcPts val="0"/>
              </a:spcBef>
              <a:spcAft>
                <a:spcPts val="1200"/>
              </a:spcAft>
            </a:pPr>
            <a:r>
              <a:rPr lang="de-CH" sz="2000" dirty="0"/>
              <a:t>Die Bescheinigung der Handlungsfähigkeit und damit </a:t>
            </a:r>
            <a:br>
              <a:rPr lang="de-CH" sz="2000" dirty="0"/>
            </a:br>
            <a:r>
              <a:rPr lang="de-CH" sz="2000" dirty="0"/>
              <a:t>auch der Urteilsfähigkeit des Vorsorgeauftraggebers </a:t>
            </a:r>
            <a:br>
              <a:rPr lang="de-CH" sz="2000" dirty="0"/>
            </a:br>
            <a:r>
              <a:rPr lang="de-CH" sz="2000" dirty="0"/>
              <a:t>durch die Urkundsperson ist nicht mit erhöhter Beweiskraft i.S.v. Art. 9 ZGB verbunden, so dass die Erwachsenen-</a:t>
            </a:r>
            <a:r>
              <a:rPr lang="de-CH" sz="2000" dirty="0" err="1"/>
              <a:t>schutzbehörde</a:t>
            </a:r>
            <a:r>
              <a:rPr lang="de-CH" sz="2000" dirty="0"/>
              <a:t> und die Richterin an die entsprechende notarielle Feststellung nicht gebunden sind. </a:t>
            </a:r>
            <a:br>
              <a:rPr lang="de-CH" sz="2000" dirty="0"/>
            </a:br>
            <a:r>
              <a:rPr lang="de-CH" sz="2000" dirty="0"/>
              <a:t>Die von der Notarin ausgestellte Handlungs-</a:t>
            </a:r>
            <a:r>
              <a:rPr lang="de-CH" sz="2000" dirty="0" err="1"/>
              <a:t>fähigkeitsbescheinigung</a:t>
            </a:r>
            <a:r>
              <a:rPr lang="de-CH" sz="2000" dirty="0"/>
              <a:t> stellt mithin ein Indiz für das Vorliegen der Urteilsfähigkeit dar, nicht aber einen (qualifizierten) Beweis. </a:t>
            </a:r>
            <a:endParaRPr lang="de-CH" b="1" dirty="0"/>
          </a:p>
        </p:txBody>
      </p:sp>
      <p:sp>
        <p:nvSpPr>
          <p:cNvPr id="7" name="Foliennummernplatzhalter 6">
            <a:extLst>
              <a:ext uri="{FF2B5EF4-FFF2-40B4-BE49-F238E27FC236}">
                <a16:creationId xmlns:a16="http://schemas.microsoft.com/office/drawing/2014/main" id="{BFE6BBE2-3EC9-D182-1886-F745B35509F1}"/>
              </a:ext>
            </a:extLst>
          </p:cNvPr>
          <p:cNvSpPr>
            <a:spLocks noGrp="1"/>
          </p:cNvSpPr>
          <p:nvPr>
            <p:ph type="sldNum" sz="quarter" idx="12"/>
          </p:nvPr>
        </p:nvSpPr>
        <p:spPr/>
        <p:txBody>
          <a:bodyPr/>
          <a:lstStyle/>
          <a:p>
            <a:fld id="{BE3D9CA7-554C-46EC-BEAB-CB2090EEB6FF}" type="slidenum">
              <a:rPr lang="de-CH" smtClean="0"/>
              <a:pPr/>
              <a:t>26</a:t>
            </a:fld>
            <a:endParaRPr lang="de-CH" sz="1400"/>
          </a:p>
        </p:txBody>
      </p:sp>
      <p:sp>
        <p:nvSpPr>
          <p:cNvPr id="10" name="Datumsplatzhalter 9">
            <a:extLst>
              <a:ext uri="{FF2B5EF4-FFF2-40B4-BE49-F238E27FC236}">
                <a16:creationId xmlns:a16="http://schemas.microsoft.com/office/drawing/2014/main" id="{019E6B1D-62E8-5978-9B06-929A0E7964DD}"/>
              </a:ext>
            </a:extLst>
          </p:cNvPr>
          <p:cNvSpPr>
            <a:spLocks noGrp="1"/>
          </p:cNvSpPr>
          <p:nvPr>
            <p:ph type="dt" sz="half" idx="10"/>
          </p:nvPr>
        </p:nvSpPr>
        <p:spPr/>
        <p:txBody>
          <a:bodyPr/>
          <a:lstStyle/>
          <a:p>
            <a:fld id="{72B25B50-F302-4578-8CBD-45D85C87C77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766309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2.	Der Vorsorgebeauftragte</a:t>
            </a:r>
          </a:p>
          <a:p>
            <a:pPr marL="0" indent="0">
              <a:spcBef>
                <a:spcPts val="0"/>
              </a:spcBef>
              <a:spcAft>
                <a:spcPts val="1200"/>
              </a:spcAft>
              <a:buNone/>
            </a:pPr>
            <a:r>
              <a:rPr lang="de-CH" b="1" dirty="0"/>
              <a:t>2.1	Grundsätzliches</a:t>
            </a:r>
          </a:p>
          <a:p>
            <a:pPr marL="898525" lvl="1" indent="-447675">
              <a:spcBef>
                <a:spcPts val="0"/>
              </a:spcBef>
              <a:spcAft>
                <a:spcPts val="1200"/>
              </a:spcAft>
            </a:pPr>
            <a:r>
              <a:rPr lang="de-CH" sz="2200" dirty="0"/>
              <a:t>Der Vorsorgebeauftragte ist ein selber bestimmter gewillkürter Vertreter des Vorsorgeauftraggebers.</a:t>
            </a:r>
          </a:p>
          <a:p>
            <a:pPr marL="898525" lvl="1" indent="-447675">
              <a:spcBef>
                <a:spcPts val="0"/>
              </a:spcBef>
              <a:spcAft>
                <a:spcPts val="1200"/>
              </a:spcAft>
            </a:pPr>
            <a:r>
              <a:rPr lang="de-CH" sz="2200" dirty="0"/>
              <a:t>Die Wahl der Person der Vorsorgebeauftragten ist besonders sorgfältig zu treffen.</a:t>
            </a:r>
          </a:p>
          <a:p>
            <a:pPr marL="0" indent="0">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C99B40CD-4746-8D64-558C-59EC33B06EB1}"/>
              </a:ext>
            </a:extLst>
          </p:cNvPr>
          <p:cNvSpPr>
            <a:spLocks noGrp="1"/>
          </p:cNvSpPr>
          <p:nvPr>
            <p:ph type="sldNum" sz="quarter" idx="12"/>
          </p:nvPr>
        </p:nvSpPr>
        <p:spPr/>
        <p:txBody>
          <a:bodyPr/>
          <a:lstStyle/>
          <a:p>
            <a:fld id="{BE3D9CA7-554C-46EC-BEAB-CB2090EEB6FF}" type="slidenum">
              <a:rPr lang="de-CH" smtClean="0"/>
              <a:pPr/>
              <a:t>27</a:t>
            </a:fld>
            <a:endParaRPr lang="de-CH" sz="1400"/>
          </a:p>
        </p:txBody>
      </p:sp>
      <p:sp>
        <p:nvSpPr>
          <p:cNvPr id="10" name="Datumsplatzhalter 9">
            <a:extLst>
              <a:ext uri="{FF2B5EF4-FFF2-40B4-BE49-F238E27FC236}">
                <a16:creationId xmlns:a16="http://schemas.microsoft.com/office/drawing/2014/main" id="{95AF8FDE-917F-1F31-848D-E861C5216282}"/>
              </a:ext>
            </a:extLst>
          </p:cNvPr>
          <p:cNvSpPr>
            <a:spLocks noGrp="1"/>
          </p:cNvSpPr>
          <p:nvPr>
            <p:ph type="dt" sz="half" idx="10"/>
          </p:nvPr>
        </p:nvSpPr>
        <p:spPr/>
        <p:txBody>
          <a:bodyPr/>
          <a:lstStyle/>
          <a:p>
            <a:fld id="{174DEBDE-986F-4FD2-BED0-E32860012323}"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371075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2.2	Natürliche oder juristische Person</a:t>
            </a:r>
          </a:p>
          <a:p>
            <a:pPr marL="898525" lvl="1" indent="-447675">
              <a:spcBef>
                <a:spcPts val="0"/>
              </a:spcBef>
              <a:spcAft>
                <a:spcPts val="1200"/>
              </a:spcAft>
            </a:pPr>
            <a:r>
              <a:rPr lang="de-CH" sz="2200" dirty="0"/>
              <a:t>Als beauftragte Person kann eine natürliche </a:t>
            </a:r>
            <a:br>
              <a:rPr lang="de-CH" sz="2200" dirty="0"/>
            </a:br>
            <a:r>
              <a:rPr lang="de-CH" sz="2200" dirty="0"/>
              <a:t>oder juristische Person bezeichnet werden </a:t>
            </a:r>
            <a:br>
              <a:rPr lang="de-CH" sz="2200" dirty="0"/>
            </a:br>
            <a:r>
              <a:rPr lang="de-CH" sz="2200" dirty="0"/>
              <a:t>(Art. 360 Abs. 1 ZGB). </a:t>
            </a:r>
            <a:endParaRPr lang="de-CH" b="1" dirty="0"/>
          </a:p>
        </p:txBody>
      </p:sp>
      <p:sp>
        <p:nvSpPr>
          <p:cNvPr id="7" name="Foliennummernplatzhalter 6">
            <a:extLst>
              <a:ext uri="{FF2B5EF4-FFF2-40B4-BE49-F238E27FC236}">
                <a16:creationId xmlns:a16="http://schemas.microsoft.com/office/drawing/2014/main" id="{4E10B6AF-D07A-4634-3442-D23FC22D275D}"/>
              </a:ext>
            </a:extLst>
          </p:cNvPr>
          <p:cNvSpPr>
            <a:spLocks noGrp="1"/>
          </p:cNvSpPr>
          <p:nvPr>
            <p:ph type="sldNum" sz="quarter" idx="12"/>
          </p:nvPr>
        </p:nvSpPr>
        <p:spPr/>
        <p:txBody>
          <a:bodyPr/>
          <a:lstStyle/>
          <a:p>
            <a:fld id="{BE3D9CA7-554C-46EC-BEAB-CB2090EEB6FF}" type="slidenum">
              <a:rPr lang="de-CH" smtClean="0"/>
              <a:pPr/>
              <a:t>28</a:t>
            </a:fld>
            <a:endParaRPr lang="de-CH" sz="1400"/>
          </a:p>
        </p:txBody>
      </p:sp>
      <p:sp>
        <p:nvSpPr>
          <p:cNvPr id="10" name="Datumsplatzhalter 9">
            <a:extLst>
              <a:ext uri="{FF2B5EF4-FFF2-40B4-BE49-F238E27FC236}">
                <a16:creationId xmlns:a16="http://schemas.microsoft.com/office/drawing/2014/main" id="{B10894E8-9627-7A4A-EF9E-6795DB1AD3DF}"/>
              </a:ext>
            </a:extLst>
          </p:cNvPr>
          <p:cNvSpPr>
            <a:spLocks noGrp="1"/>
          </p:cNvSpPr>
          <p:nvPr>
            <p:ph type="dt" sz="half" idx="10"/>
          </p:nvPr>
        </p:nvSpPr>
        <p:spPr/>
        <p:txBody>
          <a:bodyPr/>
          <a:lstStyle/>
          <a:p>
            <a:fld id="{4E07CA30-D5F6-49EF-BEBA-B791900F3C33}"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345139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2.3	Eignung der Person</a:t>
            </a:r>
          </a:p>
          <a:p>
            <a:pPr marL="457200" indent="-457200">
              <a:spcBef>
                <a:spcPts val="0"/>
              </a:spcBef>
              <a:spcAft>
                <a:spcPts val="1200"/>
              </a:spcAft>
              <a:buClrTx/>
              <a:buSzPct val="100000"/>
              <a:buFont typeface="+mj-lt"/>
              <a:buAutoNum type="alphaLcParenR"/>
            </a:pPr>
            <a:r>
              <a:rPr lang="de-CH" i="1" dirty="0"/>
              <a:t>Allgemeines</a:t>
            </a:r>
            <a:endParaRPr lang="de-CH" dirty="0"/>
          </a:p>
          <a:p>
            <a:pPr marL="898525" lvl="1" indent="-447675">
              <a:spcBef>
                <a:spcPts val="0"/>
              </a:spcBef>
              <a:spcAft>
                <a:spcPts val="1200"/>
              </a:spcAft>
            </a:pPr>
            <a:r>
              <a:rPr lang="de-CH" sz="2200" dirty="0"/>
              <a:t>Die beauftragte Person muss für ihre Aufgaben geeignet sein. </a:t>
            </a:r>
          </a:p>
          <a:p>
            <a:pPr marL="898525" lvl="1" indent="-447675">
              <a:spcBef>
                <a:spcPts val="0"/>
              </a:spcBef>
              <a:spcAft>
                <a:spcPts val="1200"/>
              </a:spcAft>
            </a:pPr>
            <a:r>
              <a:rPr lang="de-CH" sz="2200" dirty="0"/>
              <a:t>Eignung einer natürlichen Person</a:t>
            </a:r>
          </a:p>
          <a:p>
            <a:pPr marL="898525" lvl="1" indent="-447675">
              <a:spcBef>
                <a:spcPts val="0"/>
              </a:spcBef>
              <a:spcAft>
                <a:spcPts val="1200"/>
              </a:spcAft>
            </a:pPr>
            <a:r>
              <a:rPr lang="de-CH" sz="2200" dirty="0"/>
              <a:t>Eignung einer juristischen Person</a:t>
            </a:r>
          </a:p>
          <a:p>
            <a:pPr marL="898525" lvl="1" indent="-447675">
              <a:spcBef>
                <a:spcPts val="0"/>
              </a:spcBef>
              <a:spcAft>
                <a:spcPts val="1200"/>
              </a:spcAft>
            </a:pPr>
            <a:r>
              <a:rPr lang="de-CH" sz="2200" dirty="0"/>
              <a:t>Sowohl bei natürlichen als auch juristischen Personen </a:t>
            </a:r>
            <a:br>
              <a:rPr lang="de-CH" sz="2200" dirty="0"/>
            </a:br>
            <a:r>
              <a:rPr lang="de-CH" sz="2200" dirty="0"/>
              <a:t>ist auch darauf zu achten, dass sich beim Beauftragten keine Interessenkonflikte abzeichnen, denn sonst entfallen die Befugnisse der beauftragten Person von Gesetzes wegen (Art. 365 Abs. 3 ZGB).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D7F476C9-30FB-12C6-519C-E5FA97B47B07}"/>
              </a:ext>
            </a:extLst>
          </p:cNvPr>
          <p:cNvSpPr>
            <a:spLocks noGrp="1"/>
          </p:cNvSpPr>
          <p:nvPr>
            <p:ph type="sldNum" sz="quarter" idx="12"/>
          </p:nvPr>
        </p:nvSpPr>
        <p:spPr/>
        <p:txBody>
          <a:bodyPr/>
          <a:lstStyle/>
          <a:p>
            <a:fld id="{BE3D9CA7-554C-46EC-BEAB-CB2090EEB6FF}" type="slidenum">
              <a:rPr lang="de-CH" smtClean="0"/>
              <a:pPr/>
              <a:t>29</a:t>
            </a:fld>
            <a:endParaRPr lang="de-CH" sz="1400"/>
          </a:p>
        </p:txBody>
      </p:sp>
      <p:sp>
        <p:nvSpPr>
          <p:cNvPr id="10" name="Datumsplatzhalter 9">
            <a:extLst>
              <a:ext uri="{FF2B5EF4-FFF2-40B4-BE49-F238E27FC236}">
                <a16:creationId xmlns:a16="http://schemas.microsoft.com/office/drawing/2014/main" id="{DC752C69-4CEB-ABA3-365E-F3C002EEE6E6}"/>
              </a:ext>
            </a:extLst>
          </p:cNvPr>
          <p:cNvSpPr>
            <a:spLocks noGrp="1"/>
          </p:cNvSpPr>
          <p:nvPr>
            <p:ph type="dt" sz="half" idx="10"/>
          </p:nvPr>
        </p:nvSpPr>
        <p:spPr/>
        <p:txBody>
          <a:bodyPr/>
          <a:lstStyle/>
          <a:p>
            <a:fld id="{946B928D-3C3C-4E2E-A49F-113AF44CC680}"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61689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539750" y="647700"/>
            <a:ext cx="6621463" cy="817563"/>
          </a:xfrm>
        </p:spPr>
        <p:txBody>
          <a:bodyPr/>
          <a:lstStyle/>
          <a:p>
            <a:pPr marL="715963" indent="-715963"/>
            <a:r>
              <a:rPr lang="de-CH" sz="2400" dirty="0"/>
              <a:t>I. 	Einleitung</a:t>
            </a:r>
          </a:p>
        </p:txBody>
      </p:sp>
      <p:sp>
        <p:nvSpPr>
          <p:cNvPr id="8" name="Inhaltsplatzhalter 2"/>
          <p:cNvSpPr>
            <a:spLocks noGrp="1"/>
          </p:cNvSpPr>
          <p:nvPr>
            <p:ph idx="1"/>
          </p:nvPr>
        </p:nvSpPr>
        <p:spPr>
          <a:xfrm>
            <a:off x="539750" y="1700808"/>
            <a:ext cx="8061325" cy="4680520"/>
          </a:xfrm>
        </p:spPr>
        <p:txBody>
          <a:bodyPr/>
          <a:lstStyle/>
          <a:p>
            <a:pPr marL="0" indent="0">
              <a:buNone/>
            </a:pPr>
            <a:r>
              <a:rPr lang="de-CH" b="1" dirty="0"/>
              <a:t>Aufbau des Referates:</a:t>
            </a:r>
          </a:p>
          <a:p>
            <a:pPr marL="0" indent="0">
              <a:buClrTx/>
              <a:buSzPct val="100000"/>
              <a:buNone/>
              <a:tabLst>
                <a:tab pos="719138" algn="l"/>
              </a:tabLst>
            </a:pPr>
            <a:endParaRPr lang="de-CH" sz="1200" dirty="0"/>
          </a:p>
          <a:p>
            <a:pPr marL="514350" indent="-514350">
              <a:lnSpc>
                <a:spcPct val="100000"/>
              </a:lnSpc>
              <a:spcBef>
                <a:spcPts val="0"/>
              </a:spcBef>
              <a:spcAft>
                <a:spcPts val="600"/>
              </a:spcAft>
              <a:buClr>
                <a:srgbClr val="333333"/>
              </a:buClr>
              <a:buSzPct val="100000"/>
              <a:buFont typeface="+mj-lt"/>
              <a:buAutoNum type="romanUcPeriod" startAt="2"/>
            </a:pPr>
            <a:r>
              <a:rPr lang="de-CH" dirty="0"/>
              <a:t>Vorfrage: Stellt der Vorsorgeauftrag im konkreten Fall die adäquate erwachsenenschutzrechtliche Lösung dar?</a:t>
            </a:r>
          </a:p>
          <a:p>
            <a:pPr marL="514350" indent="-514350">
              <a:lnSpc>
                <a:spcPct val="100000"/>
              </a:lnSpc>
              <a:spcBef>
                <a:spcPts val="0"/>
              </a:spcBef>
              <a:spcAft>
                <a:spcPts val="600"/>
              </a:spcAft>
              <a:buClr>
                <a:srgbClr val="333333"/>
              </a:buClr>
              <a:buSzPct val="100000"/>
              <a:buFont typeface="+mj-lt"/>
              <a:buAutoNum type="romanUcPeriod" startAt="2"/>
            </a:pPr>
            <a:r>
              <a:rPr lang="de-CH" dirty="0"/>
              <a:t>Grundlagen, insbesondere zur Rechtsnatur des Vorsorgeauftrages</a:t>
            </a:r>
          </a:p>
          <a:p>
            <a:pPr marL="514350" indent="-514350">
              <a:lnSpc>
                <a:spcPct val="100000"/>
              </a:lnSpc>
              <a:spcBef>
                <a:spcPts val="0"/>
              </a:spcBef>
              <a:spcAft>
                <a:spcPts val="600"/>
              </a:spcAft>
              <a:buClr>
                <a:srgbClr val="333333"/>
              </a:buClr>
              <a:buSzPct val="100000"/>
              <a:buFont typeface="+mj-lt"/>
              <a:buAutoNum type="romanUcPeriod" startAt="2"/>
            </a:pPr>
            <a:r>
              <a:rPr lang="de-CH" dirty="0"/>
              <a:t>Beteiligte Personen</a:t>
            </a:r>
          </a:p>
          <a:p>
            <a:pPr marL="514350" indent="-514350">
              <a:lnSpc>
                <a:spcPct val="100000"/>
              </a:lnSpc>
              <a:spcBef>
                <a:spcPts val="0"/>
              </a:spcBef>
              <a:spcAft>
                <a:spcPts val="600"/>
              </a:spcAft>
              <a:buClr>
                <a:srgbClr val="333333"/>
              </a:buClr>
              <a:buSzPct val="100000"/>
              <a:buFont typeface="+mj-lt"/>
              <a:buAutoNum type="romanUcPeriod" startAt="2"/>
            </a:pPr>
            <a:r>
              <a:rPr lang="de-CH" dirty="0"/>
              <a:t>Inhalt des Vorsorgeauftrages</a:t>
            </a:r>
          </a:p>
          <a:p>
            <a:pPr marL="514350" indent="-514350">
              <a:lnSpc>
                <a:spcPct val="100000"/>
              </a:lnSpc>
              <a:spcBef>
                <a:spcPts val="0"/>
              </a:spcBef>
              <a:spcAft>
                <a:spcPts val="600"/>
              </a:spcAft>
              <a:buClr>
                <a:srgbClr val="333333"/>
              </a:buClr>
              <a:buSzPct val="100000"/>
              <a:buFont typeface="+mj-lt"/>
              <a:buAutoNum type="romanUcPeriod" startAt="2"/>
            </a:pPr>
            <a:r>
              <a:rPr lang="de-CH" dirty="0"/>
              <a:t>Vernehmlassungsvorlage vom 22. Februar 2023</a:t>
            </a:r>
          </a:p>
          <a:p>
            <a:pPr marL="514350" indent="-514350">
              <a:lnSpc>
                <a:spcPct val="100000"/>
              </a:lnSpc>
              <a:spcBef>
                <a:spcPts val="0"/>
              </a:spcBef>
              <a:spcAft>
                <a:spcPts val="600"/>
              </a:spcAft>
              <a:buClr>
                <a:srgbClr val="333333"/>
              </a:buClr>
              <a:buSzPct val="100000"/>
              <a:buFont typeface="+mj-lt"/>
              <a:buAutoNum type="romanUcPeriod" startAt="2"/>
            </a:pPr>
            <a:r>
              <a:rPr lang="de-CH" dirty="0"/>
              <a:t>Schluss</a:t>
            </a:r>
          </a:p>
          <a:p>
            <a:pPr marL="514350" indent="-514350">
              <a:lnSpc>
                <a:spcPct val="100000"/>
              </a:lnSpc>
              <a:spcBef>
                <a:spcPts val="0"/>
              </a:spcBef>
              <a:spcAft>
                <a:spcPts val="600"/>
              </a:spcAft>
              <a:buClr>
                <a:srgbClr val="333333"/>
              </a:buClr>
              <a:buSzPct val="100000"/>
              <a:buFont typeface="+mj-lt"/>
              <a:buAutoNum type="romanUcPeriod" startAt="2"/>
            </a:pPr>
            <a:endParaRPr lang="de-CH" dirty="0"/>
          </a:p>
        </p:txBody>
      </p:sp>
      <p:sp>
        <p:nvSpPr>
          <p:cNvPr id="9" name="Foliennummernplatzhalter 8">
            <a:extLst>
              <a:ext uri="{FF2B5EF4-FFF2-40B4-BE49-F238E27FC236}">
                <a16:creationId xmlns:a16="http://schemas.microsoft.com/office/drawing/2014/main" id="{E4B5D961-3FCD-012F-E726-FF0DA82120E5}"/>
              </a:ext>
            </a:extLst>
          </p:cNvPr>
          <p:cNvSpPr>
            <a:spLocks noGrp="1"/>
          </p:cNvSpPr>
          <p:nvPr>
            <p:ph type="sldNum" sz="quarter" idx="12"/>
          </p:nvPr>
        </p:nvSpPr>
        <p:spPr/>
        <p:txBody>
          <a:bodyPr/>
          <a:lstStyle/>
          <a:p>
            <a:fld id="{BE3D9CA7-554C-46EC-BEAB-CB2090EEB6FF}" type="slidenum">
              <a:rPr lang="de-CH" smtClean="0"/>
              <a:pPr/>
              <a:t>3</a:t>
            </a:fld>
            <a:endParaRPr lang="de-CH" sz="1400"/>
          </a:p>
        </p:txBody>
      </p:sp>
      <p:sp>
        <p:nvSpPr>
          <p:cNvPr id="10" name="Datumsplatzhalter 9">
            <a:extLst>
              <a:ext uri="{FF2B5EF4-FFF2-40B4-BE49-F238E27FC236}">
                <a16:creationId xmlns:a16="http://schemas.microsoft.com/office/drawing/2014/main" id="{5A77281B-8FD2-DDAA-925A-0847B274A198}"/>
              </a:ext>
            </a:extLst>
          </p:cNvPr>
          <p:cNvSpPr>
            <a:spLocks noGrp="1"/>
          </p:cNvSpPr>
          <p:nvPr>
            <p:ph type="dt" sz="half" idx="10"/>
          </p:nvPr>
        </p:nvSpPr>
        <p:spPr/>
        <p:txBody>
          <a:bodyPr/>
          <a:lstStyle/>
          <a:p>
            <a:fld id="{FEAAE9ED-6993-4ACB-A925-C6A1912407D3}"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678883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Sind mehrere Personen als Vorsorgebeauftragte bezeichnet worden, so ist deren Kooperationsfähigkeit abzuklären.</a:t>
            </a:r>
          </a:p>
          <a:p>
            <a:pPr marL="898525" lvl="1" indent="-447675">
              <a:spcBef>
                <a:spcPts val="0"/>
              </a:spcBef>
              <a:spcAft>
                <a:spcPts val="1200"/>
              </a:spcAft>
            </a:pPr>
            <a:r>
              <a:rPr lang="de-CH" sz="2200" dirty="0"/>
              <a:t>Häufig handelt es sich beim ausgewählten Vorsorgebeauftragten um einen Familienangehörigen </a:t>
            </a:r>
            <a:br>
              <a:rPr lang="de-CH" sz="2200" dirty="0"/>
            </a:br>
            <a:r>
              <a:rPr lang="de-CH" sz="2200" dirty="0"/>
              <a:t>der auftraggebenden Person, namentlich einen Nachkommen oder den Ehegatten. </a:t>
            </a:r>
            <a:br>
              <a:rPr lang="de-CH" sz="2200" dirty="0"/>
            </a:br>
            <a:r>
              <a:rPr lang="de-CH" sz="2200" dirty="0"/>
              <a:t>Die Wahl von nahestehenden Familienangehörigen kann Vor- und Nachteile haben.</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C15845E5-6B16-4A03-8005-7D319CBCC1FA}"/>
              </a:ext>
            </a:extLst>
          </p:cNvPr>
          <p:cNvSpPr>
            <a:spLocks noGrp="1"/>
          </p:cNvSpPr>
          <p:nvPr>
            <p:ph type="sldNum" sz="quarter" idx="12"/>
          </p:nvPr>
        </p:nvSpPr>
        <p:spPr/>
        <p:txBody>
          <a:bodyPr/>
          <a:lstStyle/>
          <a:p>
            <a:fld id="{BE3D9CA7-554C-46EC-BEAB-CB2090EEB6FF}" type="slidenum">
              <a:rPr lang="de-CH" smtClean="0"/>
              <a:pPr/>
              <a:t>30</a:t>
            </a:fld>
            <a:endParaRPr lang="de-CH" sz="1400"/>
          </a:p>
        </p:txBody>
      </p:sp>
      <p:sp>
        <p:nvSpPr>
          <p:cNvPr id="10" name="Datumsplatzhalter 9">
            <a:extLst>
              <a:ext uri="{FF2B5EF4-FFF2-40B4-BE49-F238E27FC236}">
                <a16:creationId xmlns:a16="http://schemas.microsoft.com/office/drawing/2014/main" id="{9F3FE506-D04B-F632-4C9B-DAF1EA9F19F3}"/>
              </a:ext>
            </a:extLst>
          </p:cNvPr>
          <p:cNvSpPr>
            <a:spLocks noGrp="1"/>
          </p:cNvSpPr>
          <p:nvPr>
            <p:ph type="dt" sz="half" idx="10"/>
          </p:nvPr>
        </p:nvSpPr>
        <p:spPr/>
        <p:txBody>
          <a:bodyPr/>
          <a:lstStyle/>
          <a:p>
            <a:fld id="{B38845C1-F966-4A18-8BBB-0F0502CB5DA8}"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142960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457200" indent="-457200">
              <a:spcBef>
                <a:spcPts val="0"/>
              </a:spcBef>
              <a:spcAft>
                <a:spcPts val="1200"/>
              </a:spcAft>
              <a:buClrTx/>
              <a:buSzPct val="100000"/>
              <a:buFont typeface="+mj-lt"/>
              <a:buAutoNum type="alphaLcParenR" startAt="2"/>
            </a:pPr>
            <a:r>
              <a:rPr lang="de-CH" i="1" dirty="0"/>
              <a:t>Zu den Prüfungspflichten des Notars</a:t>
            </a:r>
            <a:endParaRPr lang="de-CH" dirty="0"/>
          </a:p>
          <a:p>
            <a:pPr marL="898525" lvl="1" indent="-447675">
              <a:spcBef>
                <a:spcPts val="0"/>
              </a:spcBef>
              <a:spcAft>
                <a:spcPts val="1200"/>
              </a:spcAft>
            </a:pPr>
            <a:r>
              <a:rPr lang="de-CH" sz="2200" dirty="0"/>
              <a:t>Gemäss der Botschaft hat der Notar nicht zu prüfen,</a:t>
            </a:r>
            <a:br>
              <a:rPr lang="de-CH" sz="2200" dirty="0"/>
            </a:br>
            <a:r>
              <a:rPr lang="de-CH" sz="2200" dirty="0"/>
              <a:t> «ob die bezeichnete Person bereit ist, den Auftrag anzunehmen und dafür geeignet erscheint. Eine solche amtliche Prüfung macht keinen Sinn, weil sich die Verhältnisse bis zur Wirksamkeit ändern können und die beauftragte Person den Auftrag jederzeit kündigen kann (Art. 367). Diese Prüfung obliegt demgegenüber der Erwachsenenschutzbehörde, sobald der Vorsorgefall eingetreten ist (vgl. Art. 363)». </a:t>
            </a:r>
          </a:p>
          <a:p>
            <a:pPr marL="898525" lvl="1" indent="-447675">
              <a:spcBef>
                <a:spcPts val="0"/>
              </a:spcBef>
              <a:spcAft>
                <a:spcPts val="1200"/>
              </a:spcAft>
            </a:pPr>
            <a:r>
              <a:rPr lang="de-CH" sz="2200" dirty="0"/>
              <a:t>Diesen Ausführungen ist zuzustimmen, was die Abklärung der Annahme durch den Vorsorgebeauftragten betrifft.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67E2FD3B-AE0B-7F18-AAA5-BB06BECC84FB}"/>
              </a:ext>
            </a:extLst>
          </p:cNvPr>
          <p:cNvSpPr>
            <a:spLocks noGrp="1"/>
          </p:cNvSpPr>
          <p:nvPr>
            <p:ph type="sldNum" sz="quarter" idx="12"/>
          </p:nvPr>
        </p:nvSpPr>
        <p:spPr/>
        <p:txBody>
          <a:bodyPr/>
          <a:lstStyle/>
          <a:p>
            <a:fld id="{BE3D9CA7-554C-46EC-BEAB-CB2090EEB6FF}" type="slidenum">
              <a:rPr lang="de-CH" smtClean="0"/>
              <a:pPr/>
              <a:t>31</a:t>
            </a:fld>
            <a:endParaRPr lang="de-CH" sz="1400"/>
          </a:p>
        </p:txBody>
      </p:sp>
      <p:sp>
        <p:nvSpPr>
          <p:cNvPr id="10" name="Datumsplatzhalter 9">
            <a:extLst>
              <a:ext uri="{FF2B5EF4-FFF2-40B4-BE49-F238E27FC236}">
                <a16:creationId xmlns:a16="http://schemas.microsoft.com/office/drawing/2014/main" id="{039B54BC-F0FB-B6C1-2871-80C7F64E398B}"/>
              </a:ext>
            </a:extLst>
          </p:cNvPr>
          <p:cNvSpPr>
            <a:spLocks noGrp="1"/>
          </p:cNvSpPr>
          <p:nvPr>
            <p:ph type="dt" sz="half" idx="10"/>
          </p:nvPr>
        </p:nvSpPr>
        <p:spPr/>
        <p:txBody>
          <a:bodyPr/>
          <a:lstStyle/>
          <a:p>
            <a:fld id="{96A6825E-1EB9-4F0B-A7A8-5A787B79CC9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767688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ClrTx/>
              <a:buSzPct val="100000"/>
              <a:buNone/>
            </a:pPr>
            <a:endParaRPr lang="de-CH" dirty="0"/>
          </a:p>
          <a:p>
            <a:pPr marL="898525" lvl="1" indent="-447675">
              <a:spcBef>
                <a:spcPts val="0"/>
              </a:spcBef>
              <a:spcAft>
                <a:spcPts val="1200"/>
              </a:spcAft>
            </a:pPr>
            <a:r>
              <a:rPr lang="de-CH" sz="2200" dirty="0"/>
              <a:t>Hinsichtlich der Abklärung der Eignung des Vorsorgebeauftragten ist dagegen nach hier </a:t>
            </a:r>
            <a:br>
              <a:rPr lang="de-CH" sz="2200" dirty="0"/>
            </a:br>
            <a:r>
              <a:rPr lang="de-CH" sz="2200" dirty="0"/>
              <a:t>vertretener Ansicht zu differenzieren. </a:t>
            </a:r>
          </a:p>
          <a:p>
            <a:pPr marL="1355725" lvl="2" indent="-447675">
              <a:spcBef>
                <a:spcPts val="0"/>
              </a:spcBef>
              <a:spcAft>
                <a:spcPts val="1200"/>
              </a:spcAft>
            </a:pPr>
            <a:r>
              <a:rPr lang="de-CH" sz="2000" dirty="0"/>
              <a:t>Die für die Inkraftsetzung des Vorsorgeauftrages entscheidende Eignungsprüfung ist durch die Erwachsenenschutzbehörde vorzunehmen </a:t>
            </a:r>
            <a:br>
              <a:rPr lang="de-CH" sz="2000" dirty="0"/>
            </a:br>
            <a:r>
              <a:rPr lang="de-CH" sz="2000" dirty="0"/>
              <a:t>(Art. 363 Abs. 2 Ziff. 3 ZGB).</a:t>
            </a:r>
          </a:p>
        </p:txBody>
      </p:sp>
      <p:sp>
        <p:nvSpPr>
          <p:cNvPr id="7" name="Foliennummernplatzhalter 6">
            <a:extLst>
              <a:ext uri="{FF2B5EF4-FFF2-40B4-BE49-F238E27FC236}">
                <a16:creationId xmlns:a16="http://schemas.microsoft.com/office/drawing/2014/main" id="{662708F8-0F94-48F8-B89C-AAFF6CB7546A}"/>
              </a:ext>
            </a:extLst>
          </p:cNvPr>
          <p:cNvSpPr>
            <a:spLocks noGrp="1"/>
          </p:cNvSpPr>
          <p:nvPr>
            <p:ph type="sldNum" sz="quarter" idx="12"/>
          </p:nvPr>
        </p:nvSpPr>
        <p:spPr/>
        <p:txBody>
          <a:bodyPr/>
          <a:lstStyle/>
          <a:p>
            <a:fld id="{BE3D9CA7-554C-46EC-BEAB-CB2090EEB6FF}" type="slidenum">
              <a:rPr lang="de-CH" smtClean="0"/>
              <a:pPr/>
              <a:t>32</a:t>
            </a:fld>
            <a:endParaRPr lang="de-CH" sz="1400"/>
          </a:p>
        </p:txBody>
      </p:sp>
      <p:sp>
        <p:nvSpPr>
          <p:cNvPr id="10" name="Datumsplatzhalter 9">
            <a:extLst>
              <a:ext uri="{FF2B5EF4-FFF2-40B4-BE49-F238E27FC236}">
                <a16:creationId xmlns:a16="http://schemas.microsoft.com/office/drawing/2014/main" id="{081C84FC-3C50-7B6A-0872-EB6291DF09A9}"/>
              </a:ext>
            </a:extLst>
          </p:cNvPr>
          <p:cNvSpPr>
            <a:spLocks noGrp="1"/>
          </p:cNvSpPr>
          <p:nvPr>
            <p:ph type="dt" sz="half" idx="10"/>
          </p:nvPr>
        </p:nvSpPr>
        <p:spPr/>
        <p:txBody>
          <a:bodyPr/>
          <a:lstStyle/>
          <a:p>
            <a:fld id="{A91718AF-3661-4F3C-8EAD-75741A19B178}"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749994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ClrTx/>
              <a:buSzPct val="100000"/>
              <a:buNone/>
            </a:pPr>
            <a:endParaRPr lang="de-CH" dirty="0"/>
          </a:p>
          <a:p>
            <a:pPr marL="1355725" lvl="2" indent="-447675">
              <a:spcBef>
                <a:spcPts val="0"/>
              </a:spcBef>
              <a:spcAft>
                <a:spcPts val="1200"/>
              </a:spcAft>
            </a:pPr>
            <a:r>
              <a:rPr lang="de-CH" sz="2000" dirty="0"/>
              <a:t>Allerdings hat der Notar anlässlich der Beurkundung aufgrund seiner Berufspflichten – namentlich seiner Rechtsbelehrungspflicht (Art. 35 NG Bern) – im Rahmen eines Offensichtlichkeitsmassstabes eine momentbezogene prima facie-Prüfung hinsichtlich der Eignung einer Person als Vorsorgebeauftragte vorzunehmen. Gelangt er dabei zum Schluss, dass die gewünschte Person offensichtlich nicht geeignet ist, so hat er den Vorsorgeauftraggeber darauf hinzuweisen.</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D413EB25-7EB7-D6DC-8383-97AB1C705359}"/>
              </a:ext>
            </a:extLst>
          </p:cNvPr>
          <p:cNvSpPr>
            <a:spLocks noGrp="1"/>
          </p:cNvSpPr>
          <p:nvPr>
            <p:ph type="sldNum" sz="quarter" idx="12"/>
          </p:nvPr>
        </p:nvSpPr>
        <p:spPr/>
        <p:txBody>
          <a:bodyPr/>
          <a:lstStyle/>
          <a:p>
            <a:fld id="{BE3D9CA7-554C-46EC-BEAB-CB2090EEB6FF}" type="slidenum">
              <a:rPr lang="de-CH" smtClean="0"/>
              <a:pPr/>
              <a:t>33</a:t>
            </a:fld>
            <a:endParaRPr lang="de-CH" sz="1400"/>
          </a:p>
        </p:txBody>
      </p:sp>
      <p:sp>
        <p:nvSpPr>
          <p:cNvPr id="10" name="Datumsplatzhalter 9">
            <a:extLst>
              <a:ext uri="{FF2B5EF4-FFF2-40B4-BE49-F238E27FC236}">
                <a16:creationId xmlns:a16="http://schemas.microsoft.com/office/drawing/2014/main" id="{AC007C2D-688C-3C17-BEB1-96E2CD3FEC10}"/>
              </a:ext>
            </a:extLst>
          </p:cNvPr>
          <p:cNvSpPr>
            <a:spLocks noGrp="1"/>
          </p:cNvSpPr>
          <p:nvPr>
            <p:ph type="dt" sz="half" idx="10"/>
          </p:nvPr>
        </p:nvSpPr>
        <p:spPr/>
        <p:txBody>
          <a:bodyPr/>
          <a:lstStyle/>
          <a:p>
            <a:fld id="{93DC6007-A50B-427E-A092-D56F2982DE09}"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363821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2.4	Bezeichnung des Vorsorgebeauftragten</a:t>
            </a:r>
            <a:endParaRPr lang="de-CH" dirty="0"/>
          </a:p>
          <a:p>
            <a:pPr marL="898525" lvl="1" indent="-447675">
              <a:spcBef>
                <a:spcPts val="0"/>
              </a:spcBef>
              <a:spcAft>
                <a:spcPts val="1200"/>
              </a:spcAft>
            </a:pPr>
            <a:r>
              <a:rPr lang="de-CH" sz="2200" dirty="0"/>
              <a:t>Grundsätzlich ist die Vorsorgebeauftragte namentlich zu bezeichnen. </a:t>
            </a:r>
          </a:p>
          <a:p>
            <a:pPr marL="898525" lvl="1" indent="-447675">
              <a:spcBef>
                <a:spcPts val="0"/>
              </a:spcBef>
              <a:spcAft>
                <a:spcPts val="1200"/>
              </a:spcAft>
            </a:pPr>
            <a:r>
              <a:rPr lang="de-CH" sz="2200" dirty="0"/>
              <a:t>Wird der Vorsorgeauftrag öffentlich beurkundet, so sind die erforderlichen Personalien nach dem anwendbaren Notariatsrecht anzugeben.</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99E42404-EC34-3BFD-325C-3BBE3CC9B22F}"/>
              </a:ext>
            </a:extLst>
          </p:cNvPr>
          <p:cNvSpPr>
            <a:spLocks noGrp="1"/>
          </p:cNvSpPr>
          <p:nvPr>
            <p:ph type="sldNum" sz="quarter" idx="12"/>
          </p:nvPr>
        </p:nvSpPr>
        <p:spPr/>
        <p:txBody>
          <a:bodyPr/>
          <a:lstStyle/>
          <a:p>
            <a:fld id="{BE3D9CA7-554C-46EC-BEAB-CB2090EEB6FF}" type="slidenum">
              <a:rPr lang="de-CH" smtClean="0"/>
              <a:pPr/>
              <a:t>34</a:t>
            </a:fld>
            <a:endParaRPr lang="de-CH" sz="1400"/>
          </a:p>
        </p:txBody>
      </p:sp>
      <p:sp>
        <p:nvSpPr>
          <p:cNvPr id="10" name="Datumsplatzhalter 9">
            <a:extLst>
              <a:ext uri="{FF2B5EF4-FFF2-40B4-BE49-F238E27FC236}">
                <a16:creationId xmlns:a16="http://schemas.microsoft.com/office/drawing/2014/main" id="{5D88104C-9E2B-EEE6-AEAA-2D1B72CB2F01}"/>
              </a:ext>
            </a:extLst>
          </p:cNvPr>
          <p:cNvSpPr>
            <a:spLocks noGrp="1"/>
          </p:cNvSpPr>
          <p:nvPr>
            <p:ph type="dt" sz="half" idx="10"/>
          </p:nvPr>
        </p:nvSpPr>
        <p:spPr/>
        <p:txBody>
          <a:bodyPr/>
          <a:lstStyle/>
          <a:p>
            <a:fld id="{595D93F9-2ACB-4CE5-8AF7-EFC7E440D43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682597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2.5	Bezeichnung von Ersatzvorsorgebeauftragten</a:t>
            </a:r>
            <a:endParaRPr lang="de-CH" dirty="0"/>
          </a:p>
          <a:p>
            <a:pPr marL="898525" lvl="1" indent="-447675">
              <a:spcBef>
                <a:spcPts val="0"/>
              </a:spcBef>
              <a:spcAft>
                <a:spcPts val="1200"/>
              </a:spcAft>
            </a:pPr>
            <a:r>
              <a:rPr lang="de-CH" sz="2200" dirty="0"/>
              <a:t>Die auftraggebende Person kann für den Fall, dass die beauftragte Person für die Aufgaben nicht geeignet ist, den Auftrag nicht annimmt oder ihn kündigt, Ersatzverfügungen treffen (Art. 360 Abs. 3 ZGB). </a:t>
            </a:r>
          </a:p>
          <a:p>
            <a:pPr marL="898525" lvl="1" indent="-447675">
              <a:spcBef>
                <a:spcPts val="0"/>
              </a:spcBef>
              <a:spcAft>
                <a:spcPts val="1200"/>
              </a:spcAft>
            </a:pPr>
            <a:r>
              <a:rPr lang="de-CH" sz="2200" dirty="0"/>
              <a:t>Die Bestimmung von einem oder mehreren Ersatzbeauftragten vermindert das Risiko, dass </a:t>
            </a:r>
            <a:br>
              <a:rPr lang="de-CH" sz="2200" dirty="0"/>
            </a:br>
            <a:r>
              <a:rPr lang="de-CH" sz="2200" dirty="0"/>
              <a:t>infolge Ausfalls der erstbezeichneten Person der Vorsorgeauftrag nicht wirksam wird und demzufolge </a:t>
            </a:r>
            <a:br>
              <a:rPr lang="de-CH" sz="2200" dirty="0"/>
            </a:br>
            <a:r>
              <a:rPr lang="de-CH" sz="2200" dirty="0"/>
              <a:t>die Erwachsenenschutzbehörde die entsprechenden Massnahmen anzuordnen hat.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BF8F3933-4632-4327-267F-770105C4154B}"/>
              </a:ext>
            </a:extLst>
          </p:cNvPr>
          <p:cNvSpPr>
            <a:spLocks noGrp="1"/>
          </p:cNvSpPr>
          <p:nvPr>
            <p:ph type="sldNum" sz="quarter" idx="12"/>
          </p:nvPr>
        </p:nvSpPr>
        <p:spPr/>
        <p:txBody>
          <a:bodyPr/>
          <a:lstStyle/>
          <a:p>
            <a:fld id="{BE3D9CA7-554C-46EC-BEAB-CB2090EEB6FF}" type="slidenum">
              <a:rPr lang="de-CH" smtClean="0"/>
              <a:pPr/>
              <a:t>35</a:t>
            </a:fld>
            <a:endParaRPr lang="de-CH" sz="1400"/>
          </a:p>
        </p:txBody>
      </p:sp>
      <p:sp>
        <p:nvSpPr>
          <p:cNvPr id="10" name="Datumsplatzhalter 9">
            <a:extLst>
              <a:ext uri="{FF2B5EF4-FFF2-40B4-BE49-F238E27FC236}">
                <a16:creationId xmlns:a16="http://schemas.microsoft.com/office/drawing/2014/main" id="{002C4767-7492-7516-BAA0-7D16584B09FF}"/>
              </a:ext>
            </a:extLst>
          </p:cNvPr>
          <p:cNvSpPr>
            <a:spLocks noGrp="1"/>
          </p:cNvSpPr>
          <p:nvPr>
            <p:ph type="dt" sz="half" idx="10"/>
          </p:nvPr>
        </p:nvSpPr>
        <p:spPr/>
        <p:txBody>
          <a:bodyPr/>
          <a:lstStyle/>
          <a:p>
            <a:fld id="{15D8508E-ADB1-49CD-8FB1-A4AE0FA8B73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576892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2.6	Bezeichnung mehrerer Personen</a:t>
            </a:r>
            <a:endParaRPr lang="de-CH" dirty="0"/>
          </a:p>
          <a:p>
            <a:pPr marL="898525" lvl="1" indent="-447675">
              <a:spcBef>
                <a:spcPts val="0"/>
              </a:spcBef>
              <a:spcAft>
                <a:spcPts val="1200"/>
              </a:spcAft>
            </a:pPr>
            <a:r>
              <a:rPr lang="de-CH" sz="2200" dirty="0"/>
              <a:t>Die auftraggebende Person kann auch mehrere </a:t>
            </a:r>
            <a:br>
              <a:rPr lang="de-CH" sz="2200" dirty="0"/>
            </a:br>
            <a:r>
              <a:rPr lang="de-CH" sz="2200" dirty="0"/>
              <a:t>– natürliche oder juristische – Personen als Vorsorgebeauftragte einsetzen. </a:t>
            </a:r>
          </a:p>
          <a:p>
            <a:pPr marL="898525" lvl="1" indent="-447675">
              <a:spcBef>
                <a:spcPts val="0"/>
              </a:spcBef>
              <a:spcAft>
                <a:spcPts val="1200"/>
              </a:spcAft>
            </a:pPr>
            <a:r>
              <a:rPr lang="de-CH" sz="2200" dirty="0"/>
              <a:t>Die Bezeichnung mehrerer Personen kann sich namentlich dann als sinnvoll erweisen, wenn die Vermögenssorge nach Fähigkeiten verlangt, die für die Personensorge nicht relevant sind und umgekehrt. </a:t>
            </a:r>
          </a:p>
        </p:txBody>
      </p:sp>
      <p:sp>
        <p:nvSpPr>
          <p:cNvPr id="7" name="Foliennummernplatzhalter 6">
            <a:extLst>
              <a:ext uri="{FF2B5EF4-FFF2-40B4-BE49-F238E27FC236}">
                <a16:creationId xmlns:a16="http://schemas.microsoft.com/office/drawing/2014/main" id="{51170067-8717-07FF-BAF5-A62186EEEA65}"/>
              </a:ext>
            </a:extLst>
          </p:cNvPr>
          <p:cNvSpPr>
            <a:spLocks noGrp="1"/>
          </p:cNvSpPr>
          <p:nvPr>
            <p:ph type="sldNum" sz="quarter" idx="12"/>
          </p:nvPr>
        </p:nvSpPr>
        <p:spPr/>
        <p:txBody>
          <a:bodyPr/>
          <a:lstStyle/>
          <a:p>
            <a:fld id="{BE3D9CA7-554C-46EC-BEAB-CB2090EEB6FF}" type="slidenum">
              <a:rPr lang="de-CH" smtClean="0"/>
              <a:pPr/>
              <a:t>36</a:t>
            </a:fld>
            <a:endParaRPr lang="de-CH" sz="1400"/>
          </a:p>
        </p:txBody>
      </p:sp>
      <p:sp>
        <p:nvSpPr>
          <p:cNvPr id="10" name="Datumsplatzhalter 9">
            <a:extLst>
              <a:ext uri="{FF2B5EF4-FFF2-40B4-BE49-F238E27FC236}">
                <a16:creationId xmlns:a16="http://schemas.microsoft.com/office/drawing/2014/main" id="{9265F510-5CAC-14CB-542D-DB6FC048952F}"/>
              </a:ext>
            </a:extLst>
          </p:cNvPr>
          <p:cNvSpPr>
            <a:spLocks noGrp="1"/>
          </p:cNvSpPr>
          <p:nvPr>
            <p:ph type="dt" sz="half" idx="10"/>
          </p:nvPr>
        </p:nvSpPr>
        <p:spPr/>
        <p:txBody>
          <a:bodyPr/>
          <a:lstStyle/>
          <a:p>
            <a:fld id="{0EA7BB89-DC1C-489B-BDE1-DE5D653AFDBF}"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4174209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Werden mehrere Personen eingesetzt, so ist eine besondere Regelung zu treffen, ob unter ihnen eine Aufgabenverteilung – Personensorge, Vermögenssorge, Vertretung im Rechtsverkehr (Art. 360 Abs. 1 ZGB) – gelten soll oder ob sie gemeinsam zu handeln haben. </a:t>
            </a:r>
          </a:p>
          <a:p>
            <a:pPr marL="898525" lvl="1" indent="-447675">
              <a:spcBef>
                <a:spcPts val="0"/>
              </a:spcBef>
              <a:spcAft>
                <a:spcPts val="1200"/>
              </a:spcAft>
            </a:pPr>
            <a:r>
              <a:rPr lang="de-CH" sz="2200" dirty="0"/>
              <a:t>Es sind die Vertretungskompetenzen präzise zu regeln, um sowohl positive – alle erachten sich für zuständig – als auch negative Kompetenzkonflikte – niemand erachtet sich für zuständig – zu vermeiden.</a:t>
            </a:r>
          </a:p>
        </p:txBody>
      </p:sp>
      <p:sp>
        <p:nvSpPr>
          <p:cNvPr id="7" name="Foliennummernplatzhalter 6">
            <a:extLst>
              <a:ext uri="{FF2B5EF4-FFF2-40B4-BE49-F238E27FC236}">
                <a16:creationId xmlns:a16="http://schemas.microsoft.com/office/drawing/2014/main" id="{7EBB9C74-1A1A-9CDC-CFA7-8AFAF2B091D0}"/>
              </a:ext>
            </a:extLst>
          </p:cNvPr>
          <p:cNvSpPr>
            <a:spLocks noGrp="1"/>
          </p:cNvSpPr>
          <p:nvPr>
            <p:ph type="sldNum" sz="quarter" idx="12"/>
          </p:nvPr>
        </p:nvSpPr>
        <p:spPr/>
        <p:txBody>
          <a:bodyPr/>
          <a:lstStyle/>
          <a:p>
            <a:fld id="{BE3D9CA7-554C-46EC-BEAB-CB2090EEB6FF}" type="slidenum">
              <a:rPr lang="de-CH" smtClean="0"/>
              <a:pPr/>
              <a:t>37</a:t>
            </a:fld>
            <a:endParaRPr lang="de-CH" sz="1400"/>
          </a:p>
        </p:txBody>
      </p:sp>
      <p:sp>
        <p:nvSpPr>
          <p:cNvPr id="10" name="Datumsplatzhalter 9">
            <a:extLst>
              <a:ext uri="{FF2B5EF4-FFF2-40B4-BE49-F238E27FC236}">
                <a16:creationId xmlns:a16="http://schemas.microsoft.com/office/drawing/2014/main" id="{90800B51-0587-92CF-68BA-E979D758D08B}"/>
              </a:ext>
            </a:extLst>
          </p:cNvPr>
          <p:cNvSpPr>
            <a:spLocks noGrp="1"/>
          </p:cNvSpPr>
          <p:nvPr>
            <p:ph type="dt" sz="half" idx="10"/>
          </p:nvPr>
        </p:nvSpPr>
        <p:spPr/>
        <p:txBody>
          <a:bodyPr/>
          <a:lstStyle/>
          <a:p>
            <a:fld id="{9E7EC390-122E-4D67-8B65-B4A45A71DE1B}"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4195207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Ohne entsprechende Anordnung müssen die mehreren Vorsorgebeauftragten nach Art. 365 Abs. 1 ZGB in sinngemässer Anwendung von Art. 403 Abs. 2 OR gemeinsam handeln und Entscheide einstimmig fällen. </a:t>
            </a:r>
          </a:p>
          <a:p>
            <a:pPr marL="898525" lvl="1" indent="-447675">
              <a:spcBef>
                <a:spcPts val="0"/>
              </a:spcBef>
              <a:spcAft>
                <a:spcPts val="1200"/>
              </a:spcAft>
            </a:pPr>
            <a:r>
              <a:rPr lang="de-CH" sz="2200" dirty="0"/>
              <a:t>Zur Verhinderung von Blockaden kann die Vorsorgeauftraggeberin beispielsweise anordnen, </a:t>
            </a:r>
            <a:br>
              <a:rPr lang="de-CH" sz="2200" dirty="0"/>
            </a:br>
            <a:r>
              <a:rPr lang="de-CH" sz="2200" dirty="0"/>
              <a:t>dass Entscheide mit Mehrheitsbeschluss gefasst </a:t>
            </a:r>
            <a:br>
              <a:rPr lang="de-CH" sz="2200" dirty="0"/>
            </a:br>
            <a:r>
              <a:rPr lang="de-CH" sz="2200" dirty="0"/>
              <a:t>werden können oder einer der beauftragten </a:t>
            </a:r>
            <a:br>
              <a:rPr lang="de-CH" sz="2200" dirty="0"/>
            </a:br>
            <a:r>
              <a:rPr lang="de-CH" sz="2200" dirty="0"/>
              <a:t>Personen der Stichentscheid zustehen soll.</a:t>
            </a:r>
          </a:p>
          <a:p>
            <a:pPr marL="898525" lvl="1" indent="-447675">
              <a:spcBef>
                <a:spcPts val="0"/>
              </a:spcBef>
              <a:spcAft>
                <a:spcPts val="1200"/>
              </a:spcAft>
            </a:pPr>
            <a:endParaRPr lang="de-CH" sz="2200" dirty="0"/>
          </a:p>
        </p:txBody>
      </p:sp>
      <p:sp>
        <p:nvSpPr>
          <p:cNvPr id="7" name="Foliennummernplatzhalter 6">
            <a:extLst>
              <a:ext uri="{FF2B5EF4-FFF2-40B4-BE49-F238E27FC236}">
                <a16:creationId xmlns:a16="http://schemas.microsoft.com/office/drawing/2014/main" id="{356633F3-2079-D254-0C32-CC90E85AC88F}"/>
              </a:ext>
            </a:extLst>
          </p:cNvPr>
          <p:cNvSpPr>
            <a:spLocks noGrp="1"/>
          </p:cNvSpPr>
          <p:nvPr>
            <p:ph type="sldNum" sz="quarter" idx="12"/>
          </p:nvPr>
        </p:nvSpPr>
        <p:spPr/>
        <p:txBody>
          <a:bodyPr/>
          <a:lstStyle/>
          <a:p>
            <a:fld id="{BE3D9CA7-554C-46EC-BEAB-CB2090EEB6FF}" type="slidenum">
              <a:rPr lang="de-CH" smtClean="0"/>
              <a:pPr/>
              <a:t>38</a:t>
            </a:fld>
            <a:endParaRPr lang="de-CH" sz="1400"/>
          </a:p>
        </p:txBody>
      </p:sp>
      <p:sp>
        <p:nvSpPr>
          <p:cNvPr id="10" name="Datumsplatzhalter 9">
            <a:extLst>
              <a:ext uri="{FF2B5EF4-FFF2-40B4-BE49-F238E27FC236}">
                <a16:creationId xmlns:a16="http://schemas.microsoft.com/office/drawing/2014/main" id="{B2FF767C-9DAF-6029-BF51-E95241E3D6E3}"/>
              </a:ext>
            </a:extLst>
          </p:cNvPr>
          <p:cNvSpPr>
            <a:spLocks noGrp="1"/>
          </p:cNvSpPr>
          <p:nvPr>
            <p:ph type="dt" sz="half" idx="10"/>
          </p:nvPr>
        </p:nvSpPr>
        <p:spPr/>
        <p:txBody>
          <a:bodyPr/>
          <a:lstStyle/>
          <a:p>
            <a:fld id="{EA91E4C2-5A1B-4D2F-9FDA-05DEE23BF25D}"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542733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2.7	Substitution und Hilfspersonen</a:t>
            </a:r>
            <a:endParaRPr lang="de-CH" dirty="0"/>
          </a:p>
          <a:p>
            <a:pPr marL="898525" lvl="1" indent="-447675">
              <a:spcBef>
                <a:spcPts val="0"/>
              </a:spcBef>
              <a:spcAft>
                <a:spcPts val="1200"/>
              </a:spcAft>
            </a:pPr>
            <a:r>
              <a:rPr lang="de-CH" sz="2200" dirty="0"/>
              <a:t>Die Substitution des Auftrages durch den </a:t>
            </a:r>
            <a:br>
              <a:rPr lang="de-CH" sz="2200" dirty="0"/>
            </a:br>
            <a:r>
              <a:rPr lang="de-CH" sz="2200" dirty="0"/>
              <a:t>Vorsorgebeauftragten an eine Drittperson ist </a:t>
            </a:r>
            <a:br>
              <a:rPr lang="de-CH" sz="2200" dirty="0"/>
            </a:br>
            <a:r>
              <a:rPr lang="de-CH" sz="2200" dirty="0"/>
              <a:t>angesichts des bestehenden besonderen Vertrauensverhältnisses an sich grundsätzlich ausgeschlossen (vgl. Art. 398 Abs. 3 OR). </a:t>
            </a:r>
          </a:p>
          <a:p>
            <a:pPr marL="1355725" lvl="2" indent="-447675">
              <a:spcBef>
                <a:spcPts val="0"/>
              </a:spcBef>
              <a:spcAft>
                <a:spcPts val="1200"/>
              </a:spcAft>
            </a:pPr>
            <a:r>
              <a:rPr lang="de-CH" sz="2000" dirty="0"/>
              <a:t>Die Frage ist allerdings im Einzelnen umstritten. </a:t>
            </a:r>
          </a:p>
          <a:p>
            <a:pPr marL="1355725" lvl="2" indent="-447675">
              <a:spcBef>
                <a:spcPts val="0"/>
              </a:spcBef>
              <a:spcAft>
                <a:spcPts val="1200"/>
              </a:spcAft>
            </a:pPr>
            <a:r>
              <a:rPr lang="de-CH" sz="2000" dirty="0"/>
              <a:t>Es empfiehlt sich für den Auftraggeber, der eine Substitution zulassen will, eine entsprechende Ermächtigung zur Übertragung an einen Dritten anzuordnen.</a:t>
            </a:r>
          </a:p>
        </p:txBody>
      </p:sp>
      <p:sp>
        <p:nvSpPr>
          <p:cNvPr id="7" name="Foliennummernplatzhalter 6">
            <a:extLst>
              <a:ext uri="{FF2B5EF4-FFF2-40B4-BE49-F238E27FC236}">
                <a16:creationId xmlns:a16="http://schemas.microsoft.com/office/drawing/2014/main" id="{8D34D597-23D4-8F01-4F73-68745A50EF1C}"/>
              </a:ext>
            </a:extLst>
          </p:cNvPr>
          <p:cNvSpPr>
            <a:spLocks noGrp="1"/>
          </p:cNvSpPr>
          <p:nvPr>
            <p:ph type="sldNum" sz="quarter" idx="12"/>
          </p:nvPr>
        </p:nvSpPr>
        <p:spPr/>
        <p:txBody>
          <a:bodyPr/>
          <a:lstStyle/>
          <a:p>
            <a:fld id="{BE3D9CA7-554C-46EC-BEAB-CB2090EEB6FF}" type="slidenum">
              <a:rPr lang="de-CH" smtClean="0"/>
              <a:pPr/>
              <a:t>39</a:t>
            </a:fld>
            <a:endParaRPr lang="de-CH" sz="1400"/>
          </a:p>
        </p:txBody>
      </p:sp>
      <p:sp>
        <p:nvSpPr>
          <p:cNvPr id="10" name="Datumsplatzhalter 9">
            <a:extLst>
              <a:ext uri="{FF2B5EF4-FFF2-40B4-BE49-F238E27FC236}">
                <a16:creationId xmlns:a16="http://schemas.microsoft.com/office/drawing/2014/main" id="{009080A6-D1E4-A551-689B-8695E184884E}"/>
              </a:ext>
            </a:extLst>
          </p:cNvPr>
          <p:cNvSpPr>
            <a:spLocks noGrp="1"/>
          </p:cNvSpPr>
          <p:nvPr>
            <p:ph type="dt" sz="half" idx="10"/>
          </p:nvPr>
        </p:nvSpPr>
        <p:spPr/>
        <p:txBody>
          <a:bodyPr/>
          <a:lstStyle/>
          <a:p>
            <a:fld id="{77B3C2C1-9B61-4BE8-AD1E-C32DD0CEBB2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3724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404664"/>
            <a:ext cx="7056586" cy="817563"/>
          </a:xfrm>
        </p:spPr>
        <p:txBody>
          <a:bodyPr/>
          <a:lstStyle/>
          <a:p>
            <a:pPr marL="715963" indent="-715963"/>
            <a:r>
              <a:rPr lang="de-CH" sz="2400" dirty="0"/>
              <a:t>II.	Vorfrage: Ist ein Vorsorgeauftrag im konkreten Fall die adäquate erwachsenenschutzrechtliche Lösung?</a:t>
            </a:r>
          </a:p>
        </p:txBody>
      </p:sp>
      <p:sp>
        <p:nvSpPr>
          <p:cNvPr id="3" name="Inhaltsplatzhalter 2"/>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In der Prioritätsreihenfolge des Erwachsenenschutzrechts steht die eigene Vorsorge durch Vorsorgeauftrag und Patientenverfügung im Vordergrund.</a:t>
            </a:r>
          </a:p>
          <a:p>
            <a:pPr marL="898525" lvl="1" indent="-447675">
              <a:spcBef>
                <a:spcPts val="0"/>
              </a:spcBef>
              <a:spcAft>
                <a:spcPts val="1200"/>
              </a:spcAft>
            </a:pPr>
            <a:r>
              <a:rPr lang="de-CH" sz="2200" dirty="0"/>
              <a:t>Durch den Vorsorgeauftrag – oder die Patienten-verfügung – kann das Selbstbestimmungsrecht auch </a:t>
            </a:r>
            <a:br>
              <a:rPr lang="de-CH" sz="2200" dirty="0"/>
            </a:br>
            <a:r>
              <a:rPr lang="de-CH" sz="2200" dirty="0"/>
              <a:t>für die Zeit nach dem Eintritt der Urteilsunfähigkeit ausgeübt werden.</a:t>
            </a:r>
          </a:p>
        </p:txBody>
      </p:sp>
      <p:sp>
        <p:nvSpPr>
          <p:cNvPr id="9" name="Foliennummernplatzhalter 8">
            <a:extLst>
              <a:ext uri="{FF2B5EF4-FFF2-40B4-BE49-F238E27FC236}">
                <a16:creationId xmlns:a16="http://schemas.microsoft.com/office/drawing/2014/main" id="{E07C254D-D4C0-CA03-268A-43BF1CC1D57B}"/>
              </a:ext>
            </a:extLst>
          </p:cNvPr>
          <p:cNvSpPr>
            <a:spLocks noGrp="1"/>
          </p:cNvSpPr>
          <p:nvPr>
            <p:ph type="sldNum" sz="quarter" idx="12"/>
          </p:nvPr>
        </p:nvSpPr>
        <p:spPr/>
        <p:txBody>
          <a:bodyPr/>
          <a:lstStyle/>
          <a:p>
            <a:fld id="{BE3D9CA7-554C-46EC-BEAB-CB2090EEB6FF}" type="slidenum">
              <a:rPr lang="de-CH" smtClean="0"/>
              <a:pPr/>
              <a:t>4</a:t>
            </a:fld>
            <a:endParaRPr lang="de-CH" sz="1400"/>
          </a:p>
        </p:txBody>
      </p:sp>
      <p:sp>
        <p:nvSpPr>
          <p:cNvPr id="10" name="Datumsplatzhalter 9">
            <a:extLst>
              <a:ext uri="{FF2B5EF4-FFF2-40B4-BE49-F238E27FC236}">
                <a16:creationId xmlns:a16="http://schemas.microsoft.com/office/drawing/2014/main" id="{954E7A86-15D3-26C3-A209-E9F55B02F675}"/>
              </a:ext>
            </a:extLst>
          </p:cNvPr>
          <p:cNvSpPr>
            <a:spLocks noGrp="1"/>
          </p:cNvSpPr>
          <p:nvPr>
            <p:ph type="dt" sz="half" idx="10"/>
          </p:nvPr>
        </p:nvSpPr>
        <p:spPr/>
        <p:txBody>
          <a:bodyPr/>
          <a:lstStyle/>
          <a:p>
            <a:fld id="{DBAF8A42-ED3C-4E1D-8464-861E375C7DF3}"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707870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50850" lvl="1" indent="0">
              <a:spcBef>
                <a:spcPts val="0"/>
              </a:spcBef>
              <a:spcAft>
                <a:spcPts val="1200"/>
              </a:spcAft>
              <a:buNone/>
            </a:pPr>
            <a:endParaRPr lang="de-CH" sz="2200" dirty="0"/>
          </a:p>
          <a:p>
            <a:pPr marL="898525" lvl="1" indent="-447675">
              <a:spcBef>
                <a:spcPts val="0"/>
              </a:spcBef>
              <a:spcAft>
                <a:spcPts val="1200"/>
              </a:spcAft>
            </a:pPr>
            <a:r>
              <a:rPr lang="de-CH" sz="2200" dirty="0"/>
              <a:t>Die Beauftragte kann Hilfspersonen für die Ausführung des Mandates beiziehen.</a:t>
            </a:r>
          </a:p>
          <a:p>
            <a:pPr marL="898525" lvl="1" indent="-447675">
              <a:spcBef>
                <a:spcPts val="0"/>
              </a:spcBef>
              <a:spcAft>
                <a:spcPts val="1200"/>
              </a:spcAft>
            </a:pPr>
            <a:endParaRPr lang="de-CH" sz="2000" dirty="0"/>
          </a:p>
        </p:txBody>
      </p:sp>
      <p:sp>
        <p:nvSpPr>
          <p:cNvPr id="7" name="Foliennummernplatzhalter 6">
            <a:extLst>
              <a:ext uri="{FF2B5EF4-FFF2-40B4-BE49-F238E27FC236}">
                <a16:creationId xmlns:a16="http://schemas.microsoft.com/office/drawing/2014/main" id="{BC4FE4D2-6E4D-E441-C5C5-3B8E265C4277}"/>
              </a:ext>
            </a:extLst>
          </p:cNvPr>
          <p:cNvSpPr>
            <a:spLocks noGrp="1"/>
          </p:cNvSpPr>
          <p:nvPr>
            <p:ph type="sldNum" sz="quarter" idx="12"/>
          </p:nvPr>
        </p:nvSpPr>
        <p:spPr/>
        <p:txBody>
          <a:bodyPr/>
          <a:lstStyle/>
          <a:p>
            <a:fld id="{BE3D9CA7-554C-46EC-BEAB-CB2090EEB6FF}" type="slidenum">
              <a:rPr lang="de-CH" smtClean="0"/>
              <a:pPr/>
              <a:t>40</a:t>
            </a:fld>
            <a:endParaRPr lang="de-CH" sz="1400"/>
          </a:p>
        </p:txBody>
      </p:sp>
      <p:sp>
        <p:nvSpPr>
          <p:cNvPr id="10" name="Datumsplatzhalter 9">
            <a:extLst>
              <a:ext uri="{FF2B5EF4-FFF2-40B4-BE49-F238E27FC236}">
                <a16:creationId xmlns:a16="http://schemas.microsoft.com/office/drawing/2014/main" id="{51B43C31-FE91-BA29-5B4A-BEFD571ABEE3}"/>
              </a:ext>
            </a:extLst>
          </p:cNvPr>
          <p:cNvSpPr>
            <a:spLocks noGrp="1"/>
          </p:cNvSpPr>
          <p:nvPr>
            <p:ph type="dt" sz="half" idx="10"/>
          </p:nvPr>
        </p:nvSpPr>
        <p:spPr/>
        <p:txBody>
          <a:bodyPr/>
          <a:lstStyle/>
          <a:p>
            <a:fld id="{50AD3584-0F46-41B5-BAB4-0CFDA11CF81D}"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3893545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0" indent="0">
              <a:spcBef>
                <a:spcPts val="0"/>
              </a:spcBef>
              <a:spcAft>
                <a:spcPts val="1200"/>
              </a:spcAft>
              <a:buNone/>
            </a:pPr>
            <a:endParaRPr lang="de-CH" b="1" dirty="0"/>
          </a:p>
          <a:p>
            <a:pPr marL="0" indent="0">
              <a:spcBef>
                <a:spcPts val="0"/>
              </a:spcBef>
              <a:spcAft>
                <a:spcPts val="1200"/>
              </a:spcAft>
              <a:buNone/>
            </a:pPr>
            <a:r>
              <a:rPr lang="de-CH" b="1" dirty="0"/>
              <a:t>2.8	Bezeichnung der Notarin als Vorsorgebeauftragte</a:t>
            </a:r>
            <a:endParaRPr lang="de-CH" dirty="0"/>
          </a:p>
          <a:p>
            <a:pPr marL="898525" lvl="1" indent="-447675">
              <a:spcBef>
                <a:spcPts val="0"/>
              </a:spcBef>
              <a:spcAft>
                <a:spcPts val="1200"/>
              </a:spcAft>
            </a:pPr>
            <a:r>
              <a:rPr lang="de-CH" sz="2200" dirty="0"/>
              <a:t>Ob die Notarin in einem von ihr beurkundeten Vorsorgeauftrag als Vorsorgebeauftragte eingesetzt werden kann, hängt von den massgebenden </a:t>
            </a:r>
            <a:r>
              <a:rPr lang="de-CH" sz="2200" dirty="0" err="1"/>
              <a:t>Ausstandsvorschriften</a:t>
            </a:r>
            <a:r>
              <a:rPr lang="de-CH" sz="2200" dirty="0"/>
              <a:t> und damit vom anwendbaren Beurkundungsverfahren ab. </a:t>
            </a:r>
          </a:p>
          <a:p>
            <a:pPr marL="898525" lvl="1" indent="-447675">
              <a:spcBef>
                <a:spcPts val="0"/>
              </a:spcBef>
              <a:spcAft>
                <a:spcPts val="1200"/>
              </a:spcAft>
            </a:pPr>
            <a:r>
              <a:rPr lang="de-CH" sz="2200" dirty="0"/>
              <a:t>Nach herrschender Ansicht ist der Vorsorgeauftrag im kantonalrechtlichen Verfahren zu beurkunden. Diesfalls richten sich die </a:t>
            </a:r>
            <a:r>
              <a:rPr lang="de-CH" sz="2200" dirty="0" err="1"/>
              <a:t>Ausstandsgründe</a:t>
            </a:r>
            <a:r>
              <a:rPr lang="de-CH" sz="2200" dirty="0"/>
              <a:t> ebenfalls nach dem anwendbaren kantonalen Recht.</a:t>
            </a:r>
          </a:p>
          <a:p>
            <a:pPr marL="898525" lvl="1" indent="-447675">
              <a:spcBef>
                <a:spcPts val="0"/>
              </a:spcBef>
              <a:spcAft>
                <a:spcPts val="1200"/>
              </a:spcAft>
            </a:pPr>
            <a:endParaRPr lang="de-CH" sz="2000" dirty="0"/>
          </a:p>
        </p:txBody>
      </p:sp>
      <p:sp>
        <p:nvSpPr>
          <p:cNvPr id="7" name="Foliennummernplatzhalter 6">
            <a:extLst>
              <a:ext uri="{FF2B5EF4-FFF2-40B4-BE49-F238E27FC236}">
                <a16:creationId xmlns:a16="http://schemas.microsoft.com/office/drawing/2014/main" id="{881BC6CA-0A5D-C0A6-0D99-D63D120201C5}"/>
              </a:ext>
            </a:extLst>
          </p:cNvPr>
          <p:cNvSpPr>
            <a:spLocks noGrp="1"/>
          </p:cNvSpPr>
          <p:nvPr>
            <p:ph type="sldNum" sz="quarter" idx="12"/>
          </p:nvPr>
        </p:nvSpPr>
        <p:spPr/>
        <p:txBody>
          <a:bodyPr/>
          <a:lstStyle/>
          <a:p>
            <a:fld id="{BE3D9CA7-554C-46EC-BEAB-CB2090EEB6FF}" type="slidenum">
              <a:rPr lang="de-CH" smtClean="0"/>
              <a:pPr/>
              <a:t>41</a:t>
            </a:fld>
            <a:endParaRPr lang="de-CH" sz="1400"/>
          </a:p>
        </p:txBody>
      </p:sp>
      <p:sp>
        <p:nvSpPr>
          <p:cNvPr id="10" name="Datumsplatzhalter 9">
            <a:extLst>
              <a:ext uri="{FF2B5EF4-FFF2-40B4-BE49-F238E27FC236}">
                <a16:creationId xmlns:a16="http://schemas.microsoft.com/office/drawing/2014/main" id="{2CB95D07-89E0-29DF-ECC2-312979432E1B}"/>
              </a:ext>
            </a:extLst>
          </p:cNvPr>
          <p:cNvSpPr>
            <a:spLocks noGrp="1"/>
          </p:cNvSpPr>
          <p:nvPr>
            <p:ph type="dt" sz="half" idx="10"/>
          </p:nvPr>
        </p:nvSpPr>
        <p:spPr/>
        <p:txBody>
          <a:bodyPr/>
          <a:lstStyle/>
          <a:p>
            <a:fld id="{8EF49562-02C8-42F6-A407-76624902FD2A}"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578396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IV. 	Beteiligte Personen</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Nur für den Fall, dass das ZGB-Beurkundungsverfahren als zwingendes bundesrechtlichen Verfahren zur Anwendung gelangte, wäre Art. 503 ZGB anwendbar.</a:t>
            </a:r>
            <a:endParaRPr lang="de-CH" sz="2000" dirty="0"/>
          </a:p>
        </p:txBody>
      </p:sp>
      <p:sp>
        <p:nvSpPr>
          <p:cNvPr id="7" name="Foliennummernplatzhalter 6">
            <a:extLst>
              <a:ext uri="{FF2B5EF4-FFF2-40B4-BE49-F238E27FC236}">
                <a16:creationId xmlns:a16="http://schemas.microsoft.com/office/drawing/2014/main" id="{0471C221-6A3D-C271-591B-A83D24A03D0B}"/>
              </a:ext>
            </a:extLst>
          </p:cNvPr>
          <p:cNvSpPr>
            <a:spLocks noGrp="1"/>
          </p:cNvSpPr>
          <p:nvPr>
            <p:ph type="sldNum" sz="quarter" idx="12"/>
          </p:nvPr>
        </p:nvSpPr>
        <p:spPr/>
        <p:txBody>
          <a:bodyPr/>
          <a:lstStyle/>
          <a:p>
            <a:fld id="{BE3D9CA7-554C-46EC-BEAB-CB2090EEB6FF}" type="slidenum">
              <a:rPr lang="de-CH" smtClean="0"/>
              <a:pPr/>
              <a:t>42</a:t>
            </a:fld>
            <a:endParaRPr lang="de-CH" sz="1400"/>
          </a:p>
        </p:txBody>
      </p:sp>
      <p:sp>
        <p:nvSpPr>
          <p:cNvPr id="10" name="Datumsplatzhalter 9">
            <a:extLst>
              <a:ext uri="{FF2B5EF4-FFF2-40B4-BE49-F238E27FC236}">
                <a16:creationId xmlns:a16="http://schemas.microsoft.com/office/drawing/2014/main" id="{8AF82ADA-6F5A-77D2-52DB-2D991E5790EF}"/>
              </a:ext>
            </a:extLst>
          </p:cNvPr>
          <p:cNvSpPr>
            <a:spLocks noGrp="1"/>
          </p:cNvSpPr>
          <p:nvPr>
            <p:ph type="dt" sz="half" idx="10"/>
          </p:nvPr>
        </p:nvSpPr>
        <p:spPr/>
        <p:txBody>
          <a:bodyPr/>
          <a:lstStyle/>
          <a:p>
            <a:fld id="{926813C0-F6D6-428F-A2FE-DE8BE2E4EE61}"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499215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1.	Allgemeines</a:t>
            </a:r>
          </a:p>
          <a:p>
            <a:pPr marL="898525" lvl="1" indent="-447675">
              <a:spcBef>
                <a:spcPts val="0"/>
              </a:spcBef>
              <a:spcAft>
                <a:spcPts val="1200"/>
              </a:spcAft>
            </a:pPr>
            <a:r>
              <a:rPr lang="de-CH" sz="2200" dirty="0"/>
              <a:t>Der Vorsorgeauftrag muss zu seiner Gültigkeit die essentialia negotii enthalten. </a:t>
            </a:r>
          </a:p>
          <a:p>
            <a:pPr marL="1355725" lvl="2" indent="-447675">
              <a:spcBef>
                <a:spcPts val="0"/>
              </a:spcBef>
              <a:spcAft>
                <a:spcPts val="1200"/>
              </a:spcAft>
            </a:pPr>
            <a:r>
              <a:rPr lang="de-CH" sz="2000" dirty="0"/>
              <a:t>Dazu gehören die Bezeichnung der Personen des Auftraggebers und der Vorsorgebeauftragten. </a:t>
            </a:r>
          </a:p>
          <a:p>
            <a:pPr marL="1355725" lvl="2" indent="-447675">
              <a:spcBef>
                <a:spcPts val="0"/>
              </a:spcBef>
              <a:spcAft>
                <a:spcPts val="1200"/>
              </a:spcAft>
            </a:pPr>
            <a:r>
              <a:rPr lang="de-CH" sz="2000" dirty="0"/>
              <a:t>In inhaltlicher Hinsicht muss zum Ausdruck gelangen, </a:t>
            </a:r>
            <a:br>
              <a:rPr lang="de-CH" sz="2000" dirty="0"/>
            </a:br>
            <a:r>
              <a:rPr lang="de-CH" sz="2000" dirty="0"/>
              <a:t>dass der Auftrag für den Fall des Eintritts der Urteilsunfähigkeit des Vorsorgeauftraggebers </a:t>
            </a:r>
            <a:br>
              <a:rPr lang="de-CH" sz="2000" dirty="0"/>
            </a:br>
            <a:r>
              <a:rPr lang="de-CH" sz="2000" dirty="0"/>
              <a:t>gelten soll, und es sind die Aufgabenbereiche der Vorsorgebeauftragten jedenfalls in allgemeiner Weise </a:t>
            </a:r>
            <a:br>
              <a:rPr lang="de-CH" sz="2000" dirty="0"/>
            </a:br>
            <a:r>
              <a:rPr lang="de-CH" sz="2000" dirty="0"/>
              <a:t>zu umschreiben.</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93B31294-5219-2D00-CDFE-D8AEA6F00721}"/>
              </a:ext>
            </a:extLst>
          </p:cNvPr>
          <p:cNvSpPr>
            <a:spLocks noGrp="1"/>
          </p:cNvSpPr>
          <p:nvPr>
            <p:ph type="sldNum" sz="quarter" idx="12"/>
          </p:nvPr>
        </p:nvSpPr>
        <p:spPr/>
        <p:txBody>
          <a:bodyPr/>
          <a:lstStyle/>
          <a:p>
            <a:fld id="{BE3D9CA7-554C-46EC-BEAB-CB2090EEB6FF}" type="slidenum">
              <a:rPr lang="de-CH" smtClean="0"/>
              <a:pPr/>
              <a:t>43</a:t>
            </a:fld>
            <a:endParaRPr lang="de-CH" sz="1400"/>
          </a:p>
        </p:txBody>
      </p:sp>
      <p:sp>
        <p:nvSpPr>
          <p:cNvPr id="9" name="Datumsplatzhalter 8">
            <a:extLst>
              <a:ext uri="{FF2B5EF4-FFF2-40B4-BE49-F238E27FC236}">
                <a16:creationId xmlns:a16="http://schemas.microsoft.com/office/drawing/2014/main" id="{B732C69A-73FD-F4EC-85B1-C834B429AA16}"/>
              </a:ext>
            </a:extLst>
          </p:cNvPr>
          <p:cNvSpPr>
            <a:spLocks noGrp="1"/>
          </p:cNvSpPr>
          <p:nvPr>
            <p:ph type="dt" sz="half" idx="10"/>
          </p:nvPr>
        </p:nvSpPr>
        <p:spPr/>
        <p:txBody>
          <a:bodyPr/>
          <a:lstStyle/>
          <a:p>
            <a:fld id="{4933430B-EC43-4B00-B2D7-0F5C5F916CFB}"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667632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898525" lvl="1" indent="-447675">
              <a:spcBef>
                <a:spcPts val="0"/>
              </a:spcBef>
              <a:spcAft>
                <a:spcPts val="1200"/>
              </a:spcAft>
            </a:pPr>
            <a:r>
              <a:rPr lang="de-CH" sz="2200" dirty="0"/>
              <a:t>Das ZGB sieht als Inhalte für den Vorsorgeauftrag die Personensorge, die Vermögenssorge und die Vertretung im Rechtsverkehr vor (Art. 360 Abs. 1 ZGB). Die der beauftragten Person erteilten Aufgaben sind zu umschreiben und es können Weisungen für die Erfüllung der Aufgaben erteilt werden (Art. 360 Abs. 2 ZGB). </a:t>
            </a:r>
          </a:p>
          <a:p>
            <a:pPr marL="898525" lvl="1" indent="-447675">
              <a:spcBef>
                <a:spcPts val="0"/>
              </a:spcBef>
              <a:spcAft>
                <a:spcPts val="1200"/>
              </a:spcAft>
            </a:pPr>
            <a:r>
              <a:rPr lang="de-CH" sz="2200" dirty="0"/>
              <a:t>Die auftraggebende Person kann Ersatzverfügungen treffen (Art. 360 Abs. 3 ZGB). Der Vorsorgeauftrag kann zudem Anordnungen über die Entschädigung enthalten (Art. 366 Abs. 1 ZGB). </a:t>
            </a:r>
          </a:p>
          <a:p>
            <a:pPr marL="898525" lvl="1" indent="-447675">
              <a:spcBef>
                <a:spcPts val="0"/>
              </a:spcBef>
              <a:spcAft>
                <a:spcPts val="1200"/>
              </a:spcAft>
            </a:pPr>
            <a:r>
              <a:rPr lang="de-CH" sz="2200" dirty="0"/>
              <a:t>Darüber hinaus können in den Vorsorgeauftrag auch weitere Bestimmungen aufgenommen werden.</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C12D7A76-483D-09BF-C675-FBC4B99385CE}"/>
              </a:ext>
            </a:extLst>
          </p:cNvPr>
          <p:cNvSpPr>
            <a:spLocks noGrp="1"/>
          </p:cNvSpPr>
          <p:nvPr>
            <p:ph type="sldNum" sz="quarter" idx="12"/>
          </p:nvPr>
        </p:nvSpPr>
        <p:spPr/>
        <p:txBody>
          <a:bodyPr/>
          <a:lstStyle/>
          <a:p>
            <a:fld id="{BE3D9CA7-554C-46EC-BEAB-CB2090EEB6FF}" type="slidenum">
              <a:rPr lang="de-CH" smtClean="0"/>
              <a:pPr/>
              <a:t>44</a:t>
            </a:fld>
            <a:endParaRPr lang="de-CH" sz="1400"/>
          </a:p>
        </p:txBody>
      </p:sp>
      <p:sp>
        <p:nvSpPr>
          <p:cNvPr id="9" name="Datumsplatzhalter 8">
            <a:extLst>
              <a:ext uri="{FF2B5EF4-FFF2-40B4-BE49-F238E27FC236}">
                <a16:creationId xmlns:a16="http://schemas.microsoft.com/office/drawing/2014/main" id="{214D8C8B-CFC4-7C89-001D-805E6C7FA040}"/>
              </a:ext>
            </a:extLst>
          </p:cNvPr>
          <p:cNvSpPr>
            <a:spLocks noGrp="1"/>
          </p:cNvSpPr>
          <p:nvPr>
            <p:ph type="dt" sz="half" idx="10"/>
          </p:nvPr>
        </p:nvSpPr>
        <p:spPr/>
        <p:txBody>
          <a:bodyPr/>
          <a:lstStyle/>
          <a:p>
            <a:fld id="{CB65F33B-4288-4C9B-BB8A-6BB14AD0C9DC}"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08633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898525" lvl="1" indent="-447675">
              <a:spcBef>
                <a:spcPts val="0"/>
              </a:spcBef>
              <a:spcAft>
                <a:spcPts val="1200"/>
              </a:spcAft>
            </a:pPr>
            <a:r>
              <a:rPr lang="de-CH" sz="2200" dirty="0"/>
              <a:t>Die Aufgabenbereiche der Personensorge, der Vermögenssorge und der Vertretung im Rechtsverkehr können alternativ oder kumulativ übertragen werden.</a:t>
            </a:r>
          </a:p>
          <a:p>
            <a:pPr marL="898525" lvl="1" indent="-447675">
              <a:spcBef>
                <a:spcPts val="0"/>
              </a:spcBef>
              <a:spcAft>
                <a:spcPts val="1200"/>
              </a:spcAft>
            </a:pPr>
            <a:r>
              <a:rPr lang="de-CH" sz="2200" dirty="0"/>
              <a:t>Ob sämtliche Aufgaben einer Person alleine übertragen werden sollen, ist durch den Vorsorgeauftraggeber zu entscheiden.</a:t>
            </a:r>
          </a:p>
          <a:p>
            <a:pPr marL="898525" lvl="1" indent="-447675">
              <a:spcBef>
                <a:spcPts val="0"/>
              </a:spcBef>
              <a:spcAft>
                <a:spcPts val="1200"/>
              </a:spcAft>
            </a:pPr>
            <a:r>
              <a:rPr lang="de-CH" sz="2200" dirty="0"/>
              <a:t>Bei einem detaillierten und ausführlichen Vorsorgeauftrag besteht das Risiko, dass er unvollständig und zu stark gegenwartsorientiert bleibt, so dass er den ungewissen künftigen Entwicklungen zu wenig Rechnung trägt.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11565ED1-CD44-1BC8-66D1-C27D8B9F0433}"/>
              </a:ext>
            </a:extLst>
          </p:cNvPr>
          <p:cNvSpPr>
            <a:spLocks noGrp="1"/>
          </p:cNvSpPr>
          <p:nvPr>
            <p:ph type="sldNum" sz="quarter" idx="12"/>
          </p:nvPr>
        </p:nvSpPr>
        <p:spPr/>
        <p:txBody>
          <a:bodyPr/>
          <a:lstStyle/>
          <a:p>
            <a:fld id="{BE3D9CA7-554C-46EC-BEAB-CB2090EEB6FF}" type="slidenum">
              <a:rPr lang="de-CH" smtClean="0"/>
              <a:pPr/>
              <a:t>45</a:t>
            </a:fld>
            <a:endParaRPr lang="de-CH" sz="1400"/>
          </a:p>
        </p:txBody>
      </p:sp>
      <p:sp>
        <p:nvSpPr>
          <p:cNvPr id="9" name="Datumsplatzhalter 8">
            <a:extLst>
              <a:ext uri="{FF2B5EF4-FFF2-40B4-BE49-F238E27FC236}">
                <a16:creationId xmlns:a16="http://schemas.microsoft.com/office/drawing/2014/main" id="{5BD7955B-CF5B-2F20-6A5F-0D9CA217D864}"/>
              </a:ext>
            </a:extLst>
          </p:cNvPr>
          <p:cNvSpPr>
            <a:spLocks noGrp="1"/>
          </p:cNvSpPr>
          <p:nvPr>
            <p:ph type="dt" sz="half" idx="10"/>
          </p:nvPr>
        </p:nvSpPr>
        <p:spPr/>
        <p:txBody>
          <a:bodyPr/>
          <a:lstStyle/>
          <a:p>
            <a:fld id="{18C0CCF8-9E9B-4293-844D-EEF6045B295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998093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898525" lvl="1" indent="-447675">
              <a:spcBef>
                <a:spcPts val="0"/>
              </a:spcBef>
              <a:spcAft>
                <a:spcPts val="1200"/>
              </a:spcAft>
            </a:pPr>
            <a:r>
              <a:rPr lang="de-CH" sz="2200" dirty="0"/>
              <a:t>Mit einer eher allgemein gehaltenen Umschreibung der Aufgaben lässt sich in der Regel ein höheres Mass an Anpassungsfähigkeit an sich verändernde Verhältnisse erreichen. </a:t>
            </a:r>
          </a:p>
          <a:p>
            <a:pPr marL="898525" lvl="1" indent="-447675">
              <a:spcBef>
                <a:spcPts val="0"/>
              </a:spcBef>
              <a:spcAft>
                <a:spcPts val="1200"/>
              </a:spcAft>
            </a:pPr>
            <a:r>
              <a:rPr lang="de-CH" sz="2200" dirty="0"/>
              <a:t>In der Notariatspraxis ist es üblich, dass im Vorsorgeauftrag die Aufgaben der Personensorge, der Vermögenssorge und der Vertretung im Rechtsverkehr nach Inhalt und Umfang umschrieben werden und alsdann mit konkretisierenden Weisungen für die Erfüllung sowie allenfalls weiteren Bestimmungen ergänzt werden.</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21358588-CE0A-BC4C-6967-C2727A2282FB}"/>
              </a:ext>
            </a:extLst>
          </p:cNvPr>
          <p:cNvSpPr>
            <a:spLocks noGrp="1"/>
          </p:cNvSpPr>
          <p:nvPr>
            <p:ph type="sldNum" sz="quarter" idx="12"/>
          </p:nvPr>
        </p:nvSpPr>
        <p:spPr/>
        <p:txBody>
          <a:bodyPr/>
          <a:lstStyle/>
          <a:p>
            <a:fld id="{BE3D9CA7-554C-46EC-BEAB-CB2090EEB6FF}" type="slidenum">
              <a:rPr lang="de-CH" smtClean="0"/>
              <a:pPr/>
              <a:t>46</a:t>
            </a:fld>
            <a:endParaRPr lang="de-CH" sz="1400"/>
          </a:p>
        </p:txBody>
      </p:sp>
      <p:sp>
        <p:nvSpPr>
          <p:cNvPr id="9" name="Datumsplatzhalter 8">
            <a:extLst>
              <a:ext uri="{FF2B5EF4-FFF2-40B4-BE49-F238E27FC236}">
                <a16:creationId xmlns:a16="http://schemas.microsoft.com/office/drawing/2014/main" id="{C176F154-9FDC-4A64-4FF1-AE8E5466A8D6}"/>
              </a:ext>
            </a:extLst>
          </p:cNvPr>
          <p:cNvSpPr>
            <a:spLocks noGrp="1"/>
          </p:cNvSpPr>
          <p:nvPr>
            <p:ph type="dt" sz="half" idx="10"/>
          </p:nvPr>
        </p:nvSpPr>
        <p:spPr/>
        <p:txBody>
          <a:bodyPr/>
          <a:lstStyle/>
          <a:p>
            <a:fld id="{3B8DBC23-2596-448E-A942-D134FFF666CC}"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2312454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2.	Personensorge</a:t>
            </a:r>
          </a:p>
          <a:p>
            <a:pPr marL="0" indent="0">
              <a:spcBef>
                <a:spcPts val="0"/>
              </a:spcBef>
              <a:spcAft>
                <a:spcPts val="1200"/>
              </a:spcAft>
              <a:buNone/>
            </a:pPr>
            <a:r>
              <a:rPr lang="de-CH" b="1" dirty="0"/>
              <a:t>2.1	Allgemeines</a:t>
            </a:r>
          </a:p>
          <a:p>
            <a:pPr marL="898525" lvl="1" indent="-447675">
              <a:spcBef>
                <a:spcPts val="0"/>
              </a:spcBef>
              <a:spcAft>
                <a:spcPts val="1200"/>
              </a:spcAft>
            </a:pPr>
            <a:r>
              <a:rPr lang="de-CH" sz="2200" dirty="0"/>
              <a:t>Personensorge ist Fürsorge für die Interessen der Person.</a:t>
            </a:r>
            <a:endParaRPr lang="de-CH" b="1" dirty="0"/>
          </a:p>
        </p:txBody>
      </p:sp>
      <p:sp>
        <p:nvSpPr>
          <p:cNvPr id="7" name="Foliennummernplatzhalter 6">
            <a:extLst>
              <a:ext uri="{FF2B5EF4-FFF2-40B4-BE49-F238E27FC236}">
                <a16:creationId xmlns:a16="http://schemas.microsoft.com/office/drawing/2014/main" id="{5C6F5674-9CA4-B084-7F02-F75A209A8BA7}"/>
              </a:ext>
            </a:extLst>
          </p:cNvPr>
          <p:cNvSpPr>
            <a:spLocks noGrp="1"/>
          </p:cNvSpPr>
          <p:nvPr>
            <p:ph type="sldNum" sz="quarter" idx="12"/>
          </p:nvPr>
        </p:nvSpPr>
        <p:spPr/>
        <p:txBody>
          <a:bodyPr/>
          <a:lstStyle/>
          <a:p>
            <a:fld id="{BE3D9CA7-554C-46EC-BEAB-CB2090EEB6FF}" type="slidenum">
              <a:rPr lang="de-CH" smtClean="0"/>
              <a:pPr/>
              <a:t>47</a:t>
            </a:fld>
            <a:endParaRPr lang="de-CH" sz="1400"/>
          </a:p>
        </p:txBody>
      </p:sp>
      <p:sp>
        <p:nvSpPr>
          <p:cNvPr id="9" name="Datumsplatzhalter 8">
            <a:extLst>
              <a:ext uri="{FF2B5EF4-FFF2-40B4-BE49-F238E27FC236}">
                <a16:creationId xmlns:a16="http://schemas.microsoft.com/office/drawing/2014/main" id="{D07EC8EE-3666-C422-5735-17DAACC38E7E}"/>
              </a:ext>
            </a:extLst>
          </p:cNvPr>
          <p:cNvSpPr>
            <a:spLocks noGrp="1"/>
          </p:cNvSpPr>
          <p:nvPr>
            <p:ph type="dt" sz="half" idx="10"/>
          </p:nvPr>
        </p:nvSpPr>
        <p:spPr/>
        <p:txBody>
          <a:bodyPr/>
          <a:lstStyle/>
          <a:p>
            <a:fld id="{4E53EF58-F346-47A8-AFBD-8C5C60EFAB4E}"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8741830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2.2	Einzelne Aufgabenbereiche</a:t>
            </a:r>
          </a:p>
          <a:p>
            <a:pPr marL="0" indent="0">
              <a:spcBef>
                <a:spcPts val="0"/>
              </a:spcBef>
              <a:spcAft>
                <a:spcPts val="1200"/>
              </a:spcAft>
              <a:buNone/>
            </a:pPr>
            <a:endParaRPr lang="de-CH" b="1" dirty="0"/>
          </a:p>
          <a:p>
            <a:pPr marL="0" indent="0">
              <a:spcBef>
                <a:spcPts val="0"/>
              </a:spcBef>
              <a:spcAft>
                <a:spcPts val="1200"/>
              </a:spcAft>
              <a:buNone/>
            </a:pPr>
            <a:r>
              <a:rPr lang="de-CH" b="1" dirty="0"/>
              <a:t>2.3	Weisungen</a:t>
            </a:r>
          </a:p>
          <a:p>
            <a:pPr marL="0" indent="0">
              <a:spcBef>
                <a:spcPts val="0"/>
              </a:spcBef>
              <a:spcAft>
                <a:spcPts val="1200"/>
              </a:spcAft>
              <a:buNone/>
            </a:pPr>
            <a:endParaRPr lang="de-CH" b="1" dirty="0"/>
          </a:p>
          <a:p>
            <a:pPr marL="449263" indent="-449263">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27605662-7BDD-7223-DF5A-9CBD2B30675C}"/>
              </a:ext>
            </a:extLst>
          </p:cNvPr>
          <p:cNvSpPr>
            <a:spLocks noGrp="1"/>
          </p:cNvSpPr>
          <p:nvPr>
            <p:ph type="sldNum" sz="quarter" idx="12"/>
          </p:nvPr>
        </p:nvSpPr>
        <p:spPr/>
        <p:txBody>
          <a:bodyPr/>
          <a:lstStyle/>
          <a:p>
            <a:fld id="{BE3D9CA7-554C-46EC-BEAB-CB2090EEB6FF}" type="slidenum">
              <a:rPr lang="de-CH" smtClean="0"/>
              <a:pPr/>
              <a:t>48</a:t>
            </a:fld>
            <a:endParaRPr lang="de-CH" sz="1400"/>
          </a:p>
        </p:txBody>
      </p:sp>
      <p:sp>
        <p:nvSpPr>
          <p:cNvPr id="9" name="Datumsplatzhalter 8">
            <a:extLst>
              <a:ext uri="{FF2B5EF4-FFF2-40B4-BE49-F238E27FC236}">
                <a16:creationId xmlns:a16="http://schemas.microsoft.com/office/drawing/2014/main" id="{0A6C9124-2B1E-47B0-BA80-2BC125901B08}"/>
              </a:ext>
            </a:extLst>
          </p:cNvPr>
          <p:cNvSpPr>
            <a:spLocks noGrp="1"/>
          </p:cNvSpPr>
          <p:nvPr>
            <p:ph type="dt" sz="half" idx="10"/>
          </p:nvPr>
        </p:nvSpPr>
        <p:spPr/>
        <p:txBody>
          <a:bodyPr/>
          <a:lstStyle/>
          <a:p>
            <a:fld id="{3CF71F38-5611-4AD0-8D82-4A25EBF6D0DA}"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8484956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3.	Vermögenssorge</a:t>
            </a:r>
          </a:p>
          <a:p>
            <a:pPr marL="0" indent="0">
              <a:spcBef>
                <a:spcPts val="0"/>
              </a:spcBef>
              <a:spcAft>
                <a:spcPts val="1200"/>
              </a:spcAft>
              <a:buNone/>
            </a:pPr>
            <a:r>
              <a:rPr lang="de-CH" b="1" dirty="0"/>
              <a:t>3.1	Allgemeines</a:t>
            </a:r>
          </a:p>
          <a:p>
            <a:pPr marL="898525" lvl="1" indent="-447675">
              <a:spcBef>
                <a:spcPts val="0"/>
              </a:spcBef>
              <a:spcAft>
                <a:spcPts val="1200"/>
              </a:spcAft>
            </a:pPr>
            <a:r>
              <a:rPr lang="de-CH" sz="2200" dirty="0"/>
              <a:t>Vermögenssorge bedeutet Fürsorge für die Interessen der auftraggebenden Person an ihrem Vermögen.</a:t>
            </a:r>
          </a:p>
          <a:p>
            <a:pPr marL="898525" lvl="1" indent="-447675">
              <a:spcBef>
                <a:spcPts val="0"/>
              </a:spcBef>
              <a:spcAft>
                <a:spcPts val="1200"/>
              </a:spcAft>
            </a:pPr>
            <a:endParaRPr lang="de-CH" sz="2200" b="1" dirty="0"/>
          </a:p>
          <a:p>
            <a:pPr marL="898525" lvl="1" indent="-447675">
              <a:spcBef>
                <a:spcPts val="0"/>
              </a:spcBef>
              <a:spcAft>
                <a:spcPts val="1200"/>
              </a:spcAft>
            </a:pPr>
            <a:endParaRPr lang="de-CH" sz="2200" b="1" dirty="0"/>
          </a:p>
          <a:p>
            <a:pPr marL="31750" indent="0">
              <a:spcBef>
                <a:spcPts val="0"/>
              </a:spcBef>
              <a:spcAft>
                <a:spcPts val="1200"/>
              </a:spcAft>
              <a:buNone/>
            </a:pPr>
            <a:r>
              <a:rPr lang="de-CH" b="1" dirty="0"/>
              <a:t>3.2	Einzelne Aufgabenbereiche</a:t>
            </a:r>
          </a:p>
          <a:p>
            <a:pPr marL="31750" indent="0">
              <a:spcBef>
                <a:spcPts val="0"/>
              </a:spcBef>
              <a:spcAft>
                <a:spcPts val="1200"/>
              </a:spcAft>
              <a:buNone/>
            </a:pPr>
            <a:endParaRPr lang="de-CH" sz="2400" b="1" dirty="0"/>
          </a:p>
        </p:txBody>
      </p:sp>
      <p:sp>
        <p:nvSpPr>
          <p:cNvPr id="7" name="Foliennummernplatzhalter 6">
            <a:extLst>
              <a:ext uri="{FF2B5EF4-FFF2-40B4-BE49-F238E27FC236}">
                <a16:creationId xmlns:a16="http://schemas.microsoft.com/office/drawing/2014/main" id="{A8B7DEBD-8DE7-30EF-4041-B13A3283EC73}"/>
              </a:ext>
            </a:extLst>
          </p:cNvPr>
          <p:cNvSpPr>
            <a:spLocks noGrp="1"/>
          </p:cNvSpPr>
          <p:nvPr>
            <p:ph type="sldNum" sz="quarter" idx="12"/>
          </p:nvPr>
        </p:nvSpPr>
        <p:spPr/>
        <p:txBody>
          <a:bodyPr/>
          <a:lstStyle/>
          <a:p>
            <a:fld id="{BE3D9CA7-554C-46EC-BEAB-CB2090EEB6FF}" type="slidenum">
              <a:rPr lang="de-CH" smtClean="0"/>
              <a:pPr/>
              <a:t>49</a:t>
            </a:fld>
            <a:endParaRPr lang="de-CH" sz="1400"/>
          </a:p>
        </p:txBody>
      </p:sp>
      <p:sp>
        <p:nvSpPr>
          <p:cNvPr id="9" name="Datumsplatzhalter 8">
            <a:extLst>
              <a:ext uri="{FF2B5EF4-FFF2-40B4-BE49-F238E27FC236}">
                <a16:creationId xmlns:a16="http://schemas.microsoft.com/office/drawing/2014/main" id="{18E0003B-71ED-0FAA-0AED-67BAA378185A}"/>
              </a:ext>
            </a:extLst>
          </p:cNvPr>
          <p:cNvSpPr>
            <a:spLocks noGrp="1"/>
          </p:cNvSpPr>
          <p:nvPr>
            <p:ph type="dt" sz="half" idx="10"/>
          </p:nvPr>
        </p:nvSpPr>
        <p:spPr/>
        <p:txBody>
          <a:bodyPr/>
          <a:lstStyle/>
          <a:p>
            <a:fld id="{EFB8CE36-EF13-4751-B3E6-83B00F623EB1}"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94845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404664"/>
            <a:ext cx="7056586" cy="817563"/>
          </a:xfrm>
        </p:spPr>
        <p:txBody>
          <a:bodyPr/>
          <a:lstStyle/>
          <a:p>
            <a:pPr marL="715963" indent="-715963"/>
            <a:r>
              <a:rPr lang="de-CH" sz="2400" dirty="0"/>
              <a:t>II.	Vorfrage: Ist ein Vorsorgeauftrag im konkreten Fall die adäquate erwachsenenschutzrechtliche Lösung?</a:t>
            </a:r>
          </a:p>
        </p:txBody>
      </p:sp>
      <p:sp>
        <p:nvSpPr>
          <p:cNvPr id="3" name="Inhaltsplatzhalter 2"/>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Die Urkundsperson hat die Vor- und Nachteile des Vorsorgeauftrages darzulegen</a:t>
            </a:r>
          </a:p>
          <a:p>
            <a:pPr marL="1355725" lvl="2" indent="-447675">
              <a:spcBef>
                <a:spcPts val="0"/>
              </a:spcBef>
              <a:spcAft>
                <a:spcPts val="1200"/>
              </a:spcAft>
            </a:pPr>
            <a:r>
              <a:rPr lang="de-CH" sz="2000" dirty="0"/>
              <a:t>Selbstbestimmung heisst auch Selbstverantwortung.</a:t>
            </a:r>
          </a:p>
          <a:p>
            <a:pPr marL="1355725" lvl="2" indent="-447675">
              <a:spcBef>
                <a:spcPts val="0"/>
              </a:spcBef>
              <a:spcAft>
                <a:spcPts val="1200"/>
              </a:spcAft>
            </a:pPr>
            <a:r>
              <a:rPr lang="de-CH" sz="2000" dirty="0"/>
              <a:t>Wer einen Vorsorgeauftrag errichtet, entzieht sich zu einem wesentlichen Teil dem System staatlicher Fürsorge. </a:t>
            </a:r>
          </a:p>
          <a:p>
            <a:pPr marL="1355725" lvl="2" indent="-447675">
              <a:spcBef>
                <a:spcPts val="0"/>
              </a:spcBef>
              <a:spcAft>
                <a:spcPts val="1200"/>
              </a:spcAft>
            </a:pPr>
            <a:r>
              <a:rPr lang="de-CH" sz="2000" dirty="0"/>
              <a:t>Vorteile der Beistandschaft gegenüber dem Vorsorgeauftrag in Bezug auf die Sicherung der betroffenen Person und ihres Vermögens; in bescheidenen finanziellen Verhältnissen dürfte die Beistandschaft gegenüber dem Vorsorgeauftrag vorzuziehen sein. </a:t>
            </a:r>
          </a:p>
          <a:p>
            <a:pPr marL="1355725" lvl="2" indent="-447675">
              <a:spcBef>
                <a:spcPts val="0"/>
              </a:spcBef>
              <a:spcAft>
                <a:spcPts val="1200"/>
              </a:spcAft>
            </a:pPr>
            <a:endParaRPr lang="de-DE" dirty="0"/>
          </a:p>
        </p:txBody>
      </p:sp>
      <p:sp>
        <p:nvSpPr>
          <p:cNvPr id="9" name="Foliennummernplatzhalter 8">
            <a:extLst>
              <a:ext uri="{FF2B5EF4-FFF2-40B4-BE49-F238E27FC236}">
                <a16:creationId xmlns:a16="http://schemas.microsoft.com/office/drawing/2014/main" id="{207523AF-DA27-1706-61D4-87DBF5CFA5DE}"/>
              </a:ext>
            </a:extLst>
          </p:cNvPr>
          <p:cNvSpPr>
            <a:spLocks noGrp="1"/>
          </p:cNvSpPr>
          <p:nvPr>
            <p:ph type="sldNum" sz="quarter" idx="12"/>
          </p:nvPr>
        </p:nvSpPr>
        <p:spPr/>
        <p:txBody>
          <a:bodyPr/>
          <a:lstStyle/>
          <a:p>
            <a:fld id="{BE3D9CA7-554C-46EC-BEAB-CB2090EEB6FF}" type="slidenum">
              <a:rPr lang="de-CH" smtClean="0"/>
              <a:pPr/>
              <a:t>5</a:t>
            </a:fld>
            <a:endParaRPr lang="de-CH" sz="1400"/>
          </a:p>
        </p:txBody>
      </p:sp>
      <p:sp>
        <p:nvSpPr>
          <p:cNvPr id="10" name="Datumsplatzhalter 9">
            <a:extLst>
              <a:ext uri="{FF2B5EF4-FFF2-40B4-BE49-F238E27FC236}">
                <a16:creationId xmlns:a16="http://schemas.microsoft.com/office/drawing/2014/main" id="{AE595B0D-0FA6-F81A-CBF4-ACCA4063706A}"/>
              </a:ext>
            </a:extLst>
          </p:cNvPr>
          <p:cNvSpPr>
            <a:spLocks noGrp="1"/>
          </p:cNvSpPr>
          <p:nvPr>
            <p:ph type="dt" sz="half" idx="10"/>
          </p:nvPr>
        </p:nvSpPr>
        <p:spPr/>
        <p:txBody>
          <a:bodyPr/>
          <a:lstStyle/>
          <a:p>
            <a:fld id="{83672F11-12E9-4DAB-A888-FC3AEA5C6FAA}"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3345510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3.3	Besondere Vollmachten i.S.v. Art. 396 Abs. 3 OR</a:t>
            </a:r>
          </a:p>
          <a:p>
            <a:pPr marL="898525" lvl="1" indent="-447675">
              <a:spcBef>
                <a:spcPts val="0"/>
              </a:spcBef>
              <a:spcAft>
                <a:spcPts val="1200"/>
              </a:spcAft>
            </a:pPr>
            <a:r>
              <a:rPr lang="de-CH" sz="2200" dirty="0"/>
              <a:t>Auf die Vermögenssorge sind grundsätzlich die Bestimmungen des Auftragsrechts (Art. 394 ff. OR) anwendbar (Art. 365 Abs. 1 ZGB). </a:t>
            </a:r>
          </a:p>
          <a:p>
            <a:pPr marL="898525" lvl="1" indent="-447675">
              <a:spcBef>
                <a:spcPts val="0"/>
              </a:spcBef>
              <a:spcAft>
                <a:spcPts val="1200"/>
              </a:spcAft>
            </a:pPr>
            <a:r>
              <a:rPr lang="de-CH" sz="2200" dirty="0"/>
              <a:t>Dabei ist umstritten, ob Art. 396 Abs. 3 OR auf den Vorsorgeauftrag anwendbar ist. Nach herrschender Auffassung ist dies nicht der Fall. </a:t>
            </a:r>
          </a:p>
          <a:p>
            <a:pPr marL="898525" lvl="1" indent="-447675">
              <a:spcBef>
                <a:spcPts val="0"/>
              </a:spcBef>
              <a:spcAft>
                <a:spcPts val="1200"/>
              </a:spcAft>
            </a:pPr>
            <a:r>
              <a:rPr lang="de-CH" sz="2200" dirty="0"/>
              <a:t>Angesichts der bestehenden Rechtsunsicherheit empfiehlt es sich, im Vorsorgeauftrag eine explizite Regelung zu treffen. </a:t>
            </a:r>
          </a:p>
          <a:p>
            <a:pPr marL="898525" lvl="1" indent="-447675">
              <a:spcBef>
                <a:spcPts val="0"/>
              </a:spcBef>
              <a:spcAft>
                <a:spcPts val="1200"/>
              </a:spcAft>
            </a:pPr>
            <a:endParaRPr lang="de-CH" b="1" dirty="0"/>
          </a:p>
          <a:p>
            <a:pPr marL="31750" indent="0">
              <a:spcBef>
                <a:spcPts val="0"/>
              </a:spcBef>
              <a:spcAft>
                <a:spcPts val="1200"/>
              </a:spcAft>
              <a:buNone/>
            </a:pPr>
            <a:endParaRPr lang="de-CH" sz="2400" b="1" dirty="0"/>
          </a:p>
        </p:txBody>
      </p:sp>
      <p:sp>
        <p:nvSpPr>
          <p:cNvPr id="7" name="Foliennummernplatzhalter 6">
            <a:extLst>
              <a:ext uri="{FF2B5EF4-FFF2-40B4-BE49-F238E27FC236}">
                <a16:creationId xmlns:a16="http://schemas.microsoft.com/office/drawing/2014/main" id="{7EB60182-6EEE-1740-B11A-26097642F43C}"/>
              </a:ext>
            </a:extLst>
          </p:cNvPr>
          <p:cNvSpPr>
            <a:spLocks noGrp="1"/>
          </p:cNvSpPr>
          <p:nvPr>
            <p:ph type="sldNum" sz="quarter" idx="12"/>
          </p:nvPr>
        </p:nvSpPr>
        <p:spPr/>
        <p:txBody>
          <a:bodyPr/>
          <a:lstStyle/>
          <a:p>
            <a:fld id="{BE3D9CA7-554C-46EC-BEAB-CB2090EEB6FF}" type="slidenum">
              <a:rPr lang="de-CH" smtClean="0"/>
              <a:pPr/>
              <a:t>50</a:t>
            </a:fld>
            <a:endParaRPr lang="de-CH" sz="1400"/>
          </a:p>
        </p:txBody>
      </p:sp>
      <p:sp>
        <p:nvSpPr>
          <p:cNvPr id="9" name="Datumsplatzhalter 8">
            <a:extLst>
              <a:ext uri="{FF2B5EF4-FFF2-40B4-BE49-F238E27FC236}">
                <a16:creationId xmlns:a16="http://schemas.microsoft.com/office/drawing/2014/main" id="{F9E0956B-D46A-C188-201A-7A4E05CEE799}"/>
              </a:ext>
            </a:extLst>
          </p:cNvPr>
          <p:cNvSpPr>
            <a:spLocks noGrp="1"/>
          </p:cNvSpPr>
          <p:nvPr>
            <p:ph type="dt" sz="half" idx="10"/>
          </p:nvPr>
        </p:nvSpPr>
        <p:spPr/>
        <p:txBody>
          <a:bodyPr/>
          <a:lstStyle/>
          <a:p>
            <a:fld id="{786A34E2-3276-4E83-9790-EDADB40BF66A}"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952593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3.4	Besondere Geschäfte i.S.v. Art. 412 ZGB</a:t>
            </a:r>
          </a:p>
          <a:p>
            <a:pPr marL="898525" lvl="1" indent="-447675">
              <a:spcBef>
                <a:spcPts val="0"/>
              </a:spcBef>
              <a:spcAft>
                <a:spcPts val="1200"/>
              </a:spcAft>
            </a:pPr>
            <a:r>
              <a:rPr lang="de-CH" sz="2200" dirty="0"/>
              <a:t>Umstritten ist, ob der Vorsorgeauftrag dem Beauftragten das Recht zum Eingehen von Bürgschaften, zur Errichtung von Stiftungen und zur Vornahme von Schenkungen einräumt oder ob die diese Geschäfte dem Beistand verbietende Bestimmung von Art. 412 ZGB analog anzuwenden ist. </a:t>
            </a:r>
          </a:p>
          <a:p>
            <a:pPr marL="898525" lvl="1" indent="-447675">
              <a:spcBef>
                <a:spcPts val="0"/>
              </a:spcBef>
              <a:spcAft>
                <a:spcPts val="1200"/>
              </a:spcAft>
            </a:pPr>
            <a:r>
              <a:rPr lang="de-CH" sz="2200" dirty="0"/>
              <a:t>Angesichts der bestehenden Rechtsunsicherheit empfiehlt es sich, im Vorsorgeauftrag eine ausdrückliche Regelung zu treffen. </a:t>
            </a:r>
          </a:p>
          <a:p>
            <a:pPr marL="898525" lvl="1" indent="-447675">
              <a:spcBef>
                <a:spcPts val="0"/>
              </a:spcBef>
              <a:spcAft>
                <a:spcPts val="1200"/>
              </a:spcAft>
            </a:pPr>
            <a:endParaRPr lang="de-CH" b="1" dirty="0"/>
          </a:p>
          <a:p>
            <a:pPr marL="31750" indent="0">
              <a:spcBef>
                <a:spcPts val="0"/>
              </a:spcBef>
              <a:spcAft>
                <a:spcPts val="1200"/>
              </a:spcAft>
              <a:buNone/>
            </a:pPr>
            <a:endParaRPr lang="de-CH" sz="2400" b="1" dirty="0"/>
          </a:p>
        </p:txBody>
      </p:sp>
      <p:sp>
        <p:nvSpPr>
          <p:cNvPr id="7" name="Foliennummernplatzhalter 6">
            <a:extLst>
              <a:ext uri="{FF2B5EF4-FFF2-40B4-BE49-F238E27FC236}">
                <a16:creationId xmlns:a16="http://schemas.microsoft.com/office/drawing/2014/main" id="{01D8B09B-C914-103A-6490-4D2A58FAE1DF}"/>
              </a:ext>
            </a:extLst>
          </p:cNvPr>
          <p:cNvSpPr>
            <a:spLocks noGrp="1"/>
          </p:cNvSpPr>
          <p:nvPr>
            <p:ph type="sldNum" sz="quarter" idx="12"/>
          </p:nvPr>
        </p:nvSpPr>
        <p:spPr/>
        <p:txBody>
          <a:bodyPr/>
          <a:lstStyle/>
          <a:p>
            <a:fld id="{BE3D9CA7-554C-46EC-BEAB-CB2090EEB6FF}" type="slidenum">
              <a:rPr lang="de-CH" smtClean="0"/>
              <a:pPr/>
              <a:t>51</a:t>
            </a:fld>
            <a:endParaRPr lang="de-CH" sz="1400"/>
          </a:p>
        </p:txBody>
      </p:sp>
      <p:sp>
        <p:nvSpPr>
          <p:cNvPr id="9" name="Datumsplatzhalter 8">
            <a:extLst>
              <a:ext uri="{FF2B5EF4-FFF2-40B4-BE49-F238E27FC236}">
                <a16:creationId xmlns:a16="http://schemas.microsoft.com/office/drawing/2014/main" id="{191AC21F-28E8-BEA7-30E5-230A05F03F79}"/>
              </a:ext>
            </a:extLst>
          </p:cNvPr>
          <p:cNvSpPr>
            <a:spLocks noGrp="1"/>
          </p:cNvSpPr>
          <p:nvPr>
            <p:ph type="dt" sz="half" idx="10"/>
          </p:nvPr>
        </p:nvSpPr>
        <p:spPr/>
        <p:txBody>
          <a:bodyPr/>
          <a:lstStyle/>
          <a:p>
            <a:fld id="{C386A712-9A0D-449F-A922-E142CF2AFE56}"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88909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3.5	Einsetzung von Substituten</a:t>
            </a:r>
          </a:p>
          <a:p>
            <a:pPr marL="898525" lvl="1" indent="-447675">
              <a:spcBef>
                <a:spcPts val="0"/>
              </a:spcBef>
              <a:spcAft>
                <a:spcPts val="1200"/>
              </a:spcAft>
            </a:pPr>
            <a:r>
              <a:rPr lang="de-CH" sz="2200" dirty="0"/>
              <a:t>Ob das Substitutionsrecht des Beauftragten nach Art. 398 Abs. 3 OR auf den Vorsorgeauftrag anwendbar ist, ist im Einzelnen umstritten. </a:t>
            </a:r>
          </a:p>
          <a:p>
            <a:pPr marL="898525" lvl="1" indent="-447675">
              <a:spcBef>
                <a:spcPts val="0"/>
              </a:spcBef>
              <a:spcAft>
                <a:spcPts val="1200"/>
              </a:spcAft>
            </a:pPr>
            <a:r>
              <a:rPr lang="de-CH" sz="2200" dirty="0"/>
              <a:t>Ist ein entsprechender Wille des Vorsorgeauftraggebers vorhanden, empfiehlt es sich, dem Beauftragten ausdrücklich die Berechtigung zur Einsetzung von Substituten zu erteilen.</a:t>
            </a:r>
          </a:p>
          <a:p>
            <a:pPr marL="898525" lvl="1" indent="-447675">
              <a:spcBef>
                <a:spcPts val="0"/>
              </a:spcBef>
              <a:spcAft>
                <a:spcPts val="1200"/>
              </a:spcAft>
            </a:pPr>
            <a:endParaRPr lang="de-CH" b="1" dirty="0"/>
          </a:p>
          <a:p>
            <a:pPr marL="31750" indent="0">
              <a:spcBef>
                <a:spcPts val="0"/>
              </a:spcBef>
              <a:spcAft>
                <a:spcPts val="1200"/>
              </a:spcAft>
              <a:buNone/>
            </a:pPr>
            <a:endParaRPr lang="de-CH" sz="2400" b="1" dirty="0"/>
          </a:p>
        </p:txBody>
      </p:sp>
      <p:sp>
        <p:nvSpPr>
          <p:cNvPr id="7" name="Foliennummernplatzhalter 6">
            <a:extLst>
              <a:ext uri="{FF2B5EF4-FFF2-40B4-BE49-F238E27FC236}">
                <a16:creationId xmlns:a16="http://schemas.microsoft.com/office/drawing/2014/main" id="{B17B9E80-A92E-E36A-532C-C60E52C14FC1}"/>
              </a:ext>
            </a:extLst>
          </p:cNvPr>
          <p:cNvSpPr>
            <a:spLocks noGrp="1"/>
          </p:cNvSpPr>
          <p:nvPr>
            <p:ph type="sldNum" sz="quarter" idx="12"/>
          </p:nvPr>
        </p:nvSpPr>
        <p:spPr/>
        <p:txBody>
          <a:bodyPr/>
          <a:lstStyle/>
          <a:p>
            <a:fld id="{BE3D9CA7-554C-46EC-BEAB-CB2090EEB6FF}" type="slidenum">
              <a:rPr lang="de-CH" smtClean="0"/>
              <a:pPr/>
              <a:t>52</a:t>
            </a:fld>
            <a:endParaRPr lang="de-CH" sz="1400"/>
          </a:p>
        </p:txBody>
      </p:sp>
      <p:sp>
        <p:nvSpPr>
          <p:cNvPr id="9" name="Datumsplatzhalter 8">
            <a:extLst>
              <a:ext uri="{FF2B5EF4-FFF2-40B4-BE49-F238E27FC236}">
                <a16:creationId xmlns:a16="http://schemas.microsoft.com/office/drawing/2014/main" id="{E48C5AA5-A40C-F347-C268-85CF71989446}"/>
              </a:ext>
            </a:extLst>
          </p:cNvPr>
          <p:cNvSpPr>
            <a:spLocks noGrp="1"/>
          </p:cNvSpPr>
          <p:nvPr>
            <p:ph type="dt" sz="half" idx="10"/>
          </p:nvPr>
        </p:nvSpPr>
        <p:spPr/>
        <p:txBody>
          <a:bodyPr/>
          <a:lstStyle/>
          <a:p>
            <a:fld id="{8CD3C0EE-303D-419C-ADBA-31BEC6C5044D}"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141703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3.6	Weisungen</a:t>
            </a:r>
          </a:p>
          <a:p>
            <a:pPr marL="0" indent="0">
              <a:spcBef>
                <a:spcPts val="0"/>
              </a:spcBef>
              <a:spcAft>
                <a:spcPts val="1200"/>
              </a:spcAft>
              <a:buNone/>
            </a:pPr>
            <a:endParaRPr lang="de-CH" b="1" dirty="0"/>
          </a:p>
          <a:p>
            <a:pPr marL="0" indent="0">
              <a:spcBef>
                <a:spcPts val="0"/>
              </a:spcBef>
              <a:spcAft>
                <a:spcPts val="1200"/>
              </a:spcAft>
              <a:buNone/>
            </a:pPr>
            <a:r>
              <a:rPr lang="de-CH" b="1" dirty="0"/>
              <a:t>3.7	Insbesondere Massnahmen zur Sicherung des 	Vermögens</a:t>
            </a:r>
            <a:endParaRPr lang="de-CH" sz="2400" dirty="0"/>
          </a:p>
          <a:p>
            <a:pPr marL="898525" lvl="1" indent="-447675">
              <a:spcBef>
                <a:spcPts val="0"/>
              </a:spcBef>
              <a:spcAft>
                <a:spcPts val="1200"/>
              </a:spcAft>
            </a:pPr>
            <a:r>
              <a:rPr lang="de-CH" sz="2200" dirty="0"/>
              <a:t>Im Zusammenhang mit der Vermögenssorge ist im Rahmen der Belehrung bzw. Beratung durch die Urkundspersonen besonders auch die Frage zu erörtern, ob für das Vermögen der auftraggebenden Person ausreichende Massnahmen der Sicherung vorhanden sind.</a:t>
            </a:r>
            <a:endParaRPr lang="de-CH" sz="2200" b="1" dirty="0"/>
          </a:p>
        </p:txBody>
      </p:sp>
      <p:sp>
        <p:nvSpPr>
          <p:cNvPr id="7" name="Foliennummernplatzhalter 6">
            <a:extLst>
              <a:ext uri="{FF2B5EF4-FFF2-40B4-BE49-F238E27FC236}">
                <a16:creationId xmlns:a16="http://schemas.microsoft.com/office/drawing/2014/main" id="{B0FD9C55-AA82-F3E3-D0C6-1430B45E2372}"/>
              </a:ext>
            </a:extLst>
          </p:cNvPr>
          <p:cNvSpPr>
            <a:spLocks noGrp="1"/>
          </p:cNvSpPr>
          <p:nvPr>
            <p:ph type="sldNum" sz="quarter" idx="12"/>
          </p:nvPr>
        </p:nvSpPr>
        <p:spPr/>
        <p:txBody>
          <a:bodyPr/>
          <a:lstStyle/>
          <a:p>
            <a:fld id="{BE3D9CA7-554C-46EC-BEAB-CB2090EEB6FF}" type="slidenum">
              <a:rPr lang="de-CH" smtClean="0"/>
              <a:pPr/>
              <a:t>53</a:t>
            </a:fld>
            <a:endParaRPr lang="de-CH" sz="1400"/>
          </a:p>
        </p:txBody>
      </p:sp>
      <p:sp>
        <p:nvSpPr>
          <p:cNvPr id="9" name="Datumsplatzhalter 8">
            <a:extLst>
              <a:ext uri="{FF2B5EF4-FFF2-40B4-BE49-F238E27FC236}">
                <a16:creationId xmlns:a16="http://schemas.microsoft.com/office/drawing/2014/main" id="{0DCCE923-5AB7-A98D-AE9F-E846049F208B}"/>
              </a:ext>
            </a:extLst>
          </p:cNvPr>
          <p:cNvSpPr>
            <a:spLocks noGrp="1"/>
          </p:cNvSpPr>
          <p:nvPr>
            <p:ph type="dt" sz="half" idx="10"/>
          </p:nvPr>
        </p:nvSpPr>
        <p:spPr/>
        <p:txBody>
          <a:bodyPr/>
          <a:lstStyle/>
          <a:p>
            <a:fld id="{F548D69F-0CB3-4632-807A-35B7FD936CE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491299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898525" lvl="1" indent="-447675">
              <a:spcBef>
                <a:spcPts val="0"/>
              </a:spcBef>
              <a:spcAft>
                <a:spcPts val="1200"/>
              </a:spcAft>
            </a:pPr>
            <a:endParaRPr lang="de-CH" sz="2200" dirty="0"/>
          </a:p>
          <a:p>
            <a:pPr marL="898525" lvl="1" indent="-447675">
              <a:spcBef>
                <a:spcPts val="0"/>
              </a:spcBef>
              <a:spcAft>
                <a:spcPts val="1200"/>
              </a:spcAft>
            </a:pPr>
            <a:r>
              <a:rPr lang="de-CH" sz="2200" dirty="0"/>
              <a:t>Generell sollte die Aufnahme von präventiven Sicherungsvorkehren in den Vorsorgeauftrag in </a:t>
            </a:r>
            <a:br>
              <a:rPr lang="de-CH" sz="2200" dirty="0"/>
            </a:br>
            <a:r>
              <a:rPr lang="de-CH" sz="2200" dirty="0"/>
              <a:t>Betracht gezogen werden. </a:t>
            </a:r>
          </a:p>
          <a:p>
            <a:pPr marL="898525" lvl="1" indent="-447675">
              <a:spcBef>
                <a:spcPts val="0"/>
              </a:spcBef>
              <a:spcAft>
                <a:spcPts val="1200"/>
              </a:spcAft>
            </a:pPr>
            <a:r>
              <a:rPr lang="de-CH" sz="2200" dirty="0"/>
              <a:t>Mögliche Schutzvorkehren</a:t>
            </a:r>
          </a:p>
          <a:p>
            <a:pPr marL="1355725" lvl="2" indent="-447675">
              <a:spcBef>
                <a:spcPts val="0"/>
              </a:spcBef>
              <a:spcAft>
                <a:spcPts val="1200"/>
              </a:spcAft>
            </a:pPr>
            <a:r>
              <a:rPr lang="de-CH" sz="2000" dirty="0"/>
              <a:t>Einsetzung mehrerer Vorsorgebeauftragter</a:t>
            </a:r>
          </a:p>
          <a:p>
            <a:pPr marL="1355725" lvl="2" indent="-447675">
              <a:spcBef>
                <a:spcPts val="0"/>
              </a:spcBef>
              <a:spcAft>
                <a:spcPts val="1200"/>
              </a:spcAft>
            </a:pPr>
            <a:r>
              <a:rPr lang="de-CH" sz="2000" dirty="0"/>
              <a:t>Anordnung, dass Rechtsgeschäfte ab einem bestimmten Betrag nur kollektiv von zwei Beauftragten abgeschlossen werden können</a:t>
            </a:r>
          </a:p>
          <a:p>
            <a:pPr marL="1355725" lvl="2" indent="-447675">
              <a:spcBef>
                <a:spcPts val="0"/>
              </a:spcBef>
              <a:spcAft>
                <a:spcPts val="1200"/>
              </a:spcAft>
            </a:pPr>
            <a:r>
              <a:rPr lang="de-CH" sz="2000" dirty="0"/>
              <a:t>Pflicht zur Aufnahme eines Inventars</a:t>
            </a:r>
          </a:p>
          <a:p>
            <a:pPr marL="1355725" lvl="2" indent="-447675">
              <a:spcBef>
                <a:spcPts val="0"/>
              </a:spcBef>
              <a:spcAft>
                <a:spcPts val="1200"/>
              </a:spcAft>
            </a:pPr>
            <a:r>
              <a:rPr lang="de-CH" sz="2000" dirty="0"/>
              <a:t>Pflicht zur periodischen Rechnungslegung</a:t>
            </a:r>
          </a:p>
        </p:txBody>
      </p:sp>
      <p:sp>
        <p:nvSpPr>
          <p:cNvPr id="7" name="Foliennummernplatzhalter 6">
            <a:extLst>
              <a:ext uri="{FF2B5EF4-FFF2-40B4-BE49-F238E27FC236}">
                <a16:creationId xmlns:a16="http://schemas.microsoft.com/office/drawing/2014/main" id="{CFBD81D6-4EF0-ADDC-320F-0E5D14EAE730}"/>
              </a:ext>
            </a:extLst>
          </p:cNvPr>
          <p:cNvSpPr>
            <a:spLocks noGrp="1"/>
          </p:cNvSpPr>
          <p:nvPr>
            <p:ph type="sldNum" sz="quarter" idx="12"/>
          </p:nvPr>
        </p:nvSpPr>
        <p:spPr/>
        <p:txBody>
          <a:bodyPr/>
          <a:lstStyle/>
          <a:p>
            <a:fld id="{BE3D9CA7-554C-46EC-BEAB-CB2090EEB6FF}" type="slidenum">
              <a:rPr lang="de-CH" smtClean="0"/>
              <a:pPr/>
              <a:t>54</a:t>
            </a:fld>
            <a:endParaRPr lang="de-CH" sz="1400"/>
          </a:p>
        </p:txBody>
      </p:sp>
      <p:sp>
        <p:nvSpPr>
          <p:cNvPr id="9" name="Datumsplatzhalter 8">
            <a:extLst>
              <a:ext uri="{FF2B5EF4-FFF2-40B4-BE49-F238E27FC236}">
                <a16:creationId xmlns:a16="http://schemas.microsoft.com/office/drawing/2014/main" id="{F4B9FDF6-B4E2-D29A-19BF-601C85446096}"/>
              </a:ext>
            </a:extLst>
          </p:cNvPr>
          <p:cNvSpPr>
            <a:spLocks noGrp="1"/>
          </p:cNvSpPr>
          <p:nvPr>
            <p:ph type="dt" sz="half" idx="10"/>
          </p:nvPr>
        </p:nvSpPr>
        <p:spPr/>
        <p:txBody>
          <a:bodyPr/>
          <a:lstStyle/>
          <a:p>
            <a:fld id="{C9F084F4-A674-4DD3-89CD-7B6C03AE48F9}"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091171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908050" lvl="2" indent="0">
              <a:spcBef>
                <a:spcPts val="0"/>
              </a:spcBef>
              <a:spcAft>
                <a:spcPts val="1200"/>
              </a:spcAft>
              <a:buNone/>
            </a:pPr>
            <a:endParaRPr lang="de-CH" sz="2000" dirty="0"/>
          </a:p>
          <a:p>
            <a:pPr marL="1355725" lvl="2" indent="-447675">
              <a:spcBef>
                <a:spcPts val="0"/>
              </a:spcBef>
              <a:spcAft>
                <a:spcPts val="1200"/>
              </a:spcAft>
            </a:pPr>
            <a:r>
              <a:rPr lang="de-CH" sz="2000" dirty="0"/>
              <a:t>Vorsehen einer Revisionsstelle</a:t>
            </a:r>
          </a:p>
          <a:p>
            <a:pPr marL="1355725" lvl="2" indent="-447675">
              <a:spcBef>
                <a:spcPts val="0"/>
              </a:spcBef>
              <a:spcAft>
                <a:spcPts val="1200"/>
              </a:spcAft>
            </a:pPr>
            <a:r>
              <a:rPr lang="de-CH" sz="2000" dirty="0"/>
              <a:t>Anordnung, dass der Vorsorgebeauftragte für </a:t>
            </a:r>
            <a:br>
              <a:rPr lang="de-CH" sz="2000" dirty="0"/>
            </a:br>
            <a:r>
              <a:rPr lang="de-CH" sz="2000" dirty="0"/>
              <a:t>bestimmte Geschäfte die Zustimmung der Erwachsenenschutzbehörde einzuholen hat</a:t>
            </a:r>
          </a:p>
          <a:p>
            <a:pPr marL="1355725" lvl="2" indent="-447675">
              <a:spcBef>
                <a:spcPts val="0"/>
              </a:spcBef>
              <a:spcAft>
                <a:spcPts val="1200"/>
              </a:spcAft>
            </a:pPr>
            <a:endParaRPr lang="de-CH" sz="2000" dirty="0"/>
          </a:p>
        </p:txBody>
      </p:sp>
      <p:sp>
        <p:nvSpPr>
          <p:cNvPr id="7" name="Foliennummernplatzhalter 6">
            <a:extLst>
              <a:ext uri="{FF2B5EF4-FFF2-40B4-BE49-F238E27FC236}">
                <a16:creationId xmlns:a16="http://schemas.microsoft.com/office/drawing/2014/main" id="{FC849631-35D9-BC3C-51AC-B9DAABEE040D}"/>
              </a:ext>
            </a:extLst>
          </p:cNvPr>
          <p:cNvSpPr>
            <a:spLocks noGrp="1"/>
          </p:cNvSpPr>
          <p:nvPr>
            <p:ph type="sldNum" sz="quarter" idx="12"/>
          </p:nvPr>
        </p:nvSpPr>
        <p:spPr/>
        <p:txBody>
          <a:bodyPr/>
          <a:lstStyle/>
          <a:p>
            <a:fld id="{BE3D9CA7-554C-46EC-BEAB-CB2090EEB6FF}" type="slidenum">
              <a:rPr lang="de-CH" smtClean="0"/>
              <a:pPr/>
              <a:t>55</a:t>
            </a:fld>
            <a:endParaRPr lang="de-CH" sz="1400"/>
          </a:p>
        </p:txBody>
      </p:sp>
      <p:sp>
        <p:nvSpPr>
          <p:cNvPr id="9" name="Datumsplatzhalter 8">
            <a:extLst>
              <a:ext uri="{FF2B5EF4-FFF2-40B4-BE49-F238E27FC236}">
                <a16:creationId xmlns:a16="http://schemas.microsoft.com/office/drawing/2014/main" id="{08F28F22-B0F0-799D-6EBA-50BB3D13F2FC}"/>
              </a:ext>
            </a:extLst>
          </p:cNvPr>
          <p:cNvSpPr>
            <a:spLocks noGrp="1"/>
          </p:cNvSpPr>
          <p:nvPr>
            <p:ph type="dt" sz="half" idx="10"/>
          </p:nvPr>
        </p:nvSpPr>
        <p:spPr/>
        <p:txBody>
          <a:bodyPr/>
          <a:lstStyle/>
          <a:p>
            <a:fld id="{E678A4F3-F08A-4A49-BA23-21E516B8092A}"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4612658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4.	Vertretung im Rechtsverkehr</a:t>
            </a:r>
          </a:p>
          <a:p>
            <a:pPr marL="449263" indent="-449263">
              <a:spcBef>
                <a:spcPts val="0"/>
              </a:spcBef>
              <a:spcAft>
                <a:spcPts val="1200"/>
              </a:spcAft>
              <a:buNone/>
            </a:pPr>
            <a:endParaRPr lang="de-CH" b="1" dirty="0"/>
          </a:p>
          <a:p>
            <a:pPr marL="449263" indent="-449263">
              <a:spcBef>
                <a:spcPts val="0"/>
              </a:spcBef>
              <a:spcAft>
                <a:spcPts val="1200"/>
              </a:spcAft>
              <a:buNone/>
            </a:pPr>
            <a:r>
              <a:rPr lang="de-CH" b="1" dirty="0"/>
              <a:t>5.	Entschädigung</a:t>
            </a:r>
            <a:endParaRPr lang="de-CH" sz="2200" dirty="0"/>
          </a:p>
          <a:p>
            <a:pPr marL="898525" lvl="1" indent="-447675">
              <a:spcBef>
                <a:spcPts val="0"/>
              </a:spcBef>
              <a:spcAft>
                <a:spcPts val="1200"/>
              </a:spcAft>
            </a:pPr>
            <a:r>
              <a:rPr lang="de-CH" sz="2200" dirty="0"/>
              <a:t>Der Vorsorgeauftraggeber kann im Vorsorgeauftrag </a:t>
            </a:r>
            <a:br>
              <a:rPr lang="de-CH" sz="2200" dirty="0"/>
            </a:br>
            <a:r>
              <a:rPr lang="de-CH" sz="2200" dirty="0"/>
              <a:t>eine Anordnung über die Entschädigung der </a:t>
            </a:r>
            <a:r>
              <a:rPr lang="de-CH" sz="2200" dirty="0" err="1"/>
              <a:t>beauf-tragten</a:t>
            </a:r>
            <a:r>
              <a:rPr lang="de-CH" sz="2200" dirty="0"/>
              <a:t> Person treffen (Art. 366 Abs. 1 ZGB). Die Erwachsenenschutzbehörde ist aber nicht daran gehindert, im Einzelfall korrigierend einzugreifen und </a:t>
            </a:r>
            <a:br>
              <a:rPr lang="de-CH" sz="2200" dirty="0"/>
            </a:br>
            <a:r>
              <a:rPr lang="de-CH" sz="2200" dirty="0"/>
              <a:t>die Entschädigung zu reduzieren oder zu erhöhen.</a:t>
            </a:r>
          </a:p>
          <a:p>
            <a:pPr marL="449263" indent="-449263">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FE77280B-0858-A35D-A78C-784EE2069897}"/>
              </a:ext>
            </a:extLst>
          </p:cNvPr>
          <p:cNvSpPr>
            <a:spLocks noGrp="1"/>
          </p:cNvSpPr>
          <p:nvPr>
            <p:ph type="sldNum" sz="quarter" idx="12"/>
          </p:nvPr>
        </p:nvSpPr>
        <p:spPr/>
        <p:txBody>
          <a:bodyPr/>
          <a:lstStyle/>
          <a:p>
            <a:fld id="{BE3D9CA7-554C-46EC-BEAB-CB2090EEB6FF}" type="slidenum">
              <a:rPr lang="de-CH" smtClean="0"/>
              <a:pPr/>
              <a:t>56</a:t>
            </a:fld>
            <a:endParaRPr lang="de-CH" sz="1400"/>
          </a:p>
        </p:txBody>
      </p:sp>
      <p:sp>
        <p:nvSpPr>
          <p:cNvPr id="9" name="Datumsplatzhalter 8">
            <a:extLst>
              <a:ext uri="{FF2B5EF4-FFF2-40B4-BE49-F238E27FC236}">
                <a16:creationId xmlns:a16="http://schemas.microsoft.com/office/drawing/2014/main" id="{5B9A3F99-F23A-D5D6-BF40-637BA5CB3B86}"/>
              </a:ext>
            </a:extLst>
          </p:cNvPr>
          <p:cNvSpPr>
            <a:spLocks noGrp="1"/>
          </p:cNvSpPr>
          <p:nvPr>
            <p:ph type="dt" sz="half" idx="10"/>
          </p:nvPr>
        </p:nvSpPr>
        <p:spPr/>
        <p:txBody>
          <a:bodyPr/>
          <a:lstStyle/>
          <a:p>
            <a:fld id="{772005C4-E6A2-4199-9611-AD5B0C9C9BF6}"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6928833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Enthält der Vorsorgeauftrag keine Anordnung über die Entschädigung, so legt die Erwachsenenschutzbehörde eine angemessene Entschädigung fest, wenn dies mit Rücksicht auf den Umfang der Aufgaben als gerecht-fertigt erscheint oder wenn die Leistungen der beauftragten Person üblicherweise entgeltlich sind </a:t>
            </a:r>
            <a:br>
              <a:rPr lang="de-CH" sz="2200" dirty="0"/>
            </a:br>
            <a:r>
              <a:rPr lang="de-CH" sz="2200" dirty="0"/>
              <a:t>(Art. 366 Abs. 1 ZGB). Die Entschädigung und die notwendigen Spesen werden der auftraggebenden Person belastet (Art. 366 Abs. 2 ZGB).</a:t>
            </a:r>
          </a:p>
          <a:p>
            <a:pPr marL="898525" lvl="1" indent="-447675">
              <a:spcBef>
                <a:spcPts val="0"/>
              </a:spcBef>
              <a:spcAft>
                <a:spcPts val="1200"/>
              </a:spcAft>
            </a:pPr>
            <a:r>
              <a:rPr lang="de-CH" sz="2200" dirty="0"/>
              <a:t>Im Rahmen der Belehrung bzw. Beratung ist die Frage der Entschädigung und der Spesen der beauftragten Person anzusprechen. </a:t>
            </a:r>
          </a:p>
          <a:p>
            <a:pPr marL="898525" lvl="1" indent="-447675">
              <a:spcBef>
                <a:spcPts val="0"/>
              </a:spcBef>
              <a:spcAft>
                <a:spcPts val="1200"/>
              </a:spcAft>
            </a:pPr>
            <a:endParaRPr lang="de-CH" sz="2200" dirty="0"/>
          </a:p>
          <a:p>
            <a:pPr marL="449263" indent="-449263">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B4155B9B-3789-C84D-CC96-98C1B96F88A2}"/>
              </a:ext>
            </a:extLst>
          </p:cNvPr>
          <p:cNvSpPr>
            <a:spLocks noGrp="1"/>
          </p:cNvSpPr>
          <p:nvPr>
            <p:ph type="sldNum" sz="quarter" idx="12"/>
          </p:nvPr>
        </p:nvSpPr>
        <p:spPr/>
        <p:txBody>
          <a:bodyPr/>
          <a:lstStyle/>
          <a:p>
            <a:fld id="{BE3D9CA7-554C-46EC-BEAB-CB2090EEB6FF}" type="slidenum">
              <a:rPr lang="de-CH" smtClean="0"/>
              <a:pPr/>
              <a:t>57</a:t>
            </a:fld>
            <a:endParaRPr lang="de-CH" sz="1400"/>
          </a:p>
        </p:txBody>
      </p:sp>
      <p:sp>
        <p:nvSpPr>
          <p:cNvPr id="9" name="Datumsplatzhalter 8">
            <a:extLst>
              <a:ext uri="{FF2B5EF4-FFF2-40B4-BE49-F238E27FC236}">
                <a16:creationId xmlns:a16="http://schemas.microsoft.com/office/drawing/2014/main" id="{5321238A-E8B3-3054-5BBB-7C4DBF2918B4}"/>
              </a:ext>
            </a:extLst>
          </p:cNvPr>
          <p:cNvSpPr>
            <a:spLocks noGrp="1"/>
          </p:cNvSpPr>
          <p:nvPr>
            <p:ph type="dt" sz="half" idx="10"/>
          </p:nvPr>
        </p:nvSpPr>
        <p:spPr/>
        <p:txBody>
          <a:bodyPr/>
          <a:lstStyle/>
          <a:p>
            <a:fld id="{B6169306-EAE1-4C06-AE27-98A1D4C86E60}"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584893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Wird eine Entschädigung ausgeschlossen oder offensichtlich zu tief angesetzt, so erhöht sich das Risiko, dass der Vorsorgebeauftragte das Mandat ablehnt. </a:t>
            </a:r>
          </a:p>
          <a:p>
            <a:pPr marL="898525" lvl="1" indent="-447675">
              <a:spcBef>
                <a:spcPts val="0"/>
              </a:spcBef>
              <a:spcAft>
                <a:spcPts val="1200"/>
              </a:spcAft>
            </a:pPr>
            <a:r>
              <a:rPr lang="de-CH" sz="2200" dirty="0"/>
              <a:t>In der Praxis kommt es vor, dass gerade Familienangehörige von sich aus auf Entschädigung </a:t>
            </a:r>
            <a:br>
              <a:rPr lang="de-CH" sz="2200" dirty="0"/>
            </a:br>
            <a:r>
              <a:rPr lang="de-CH" sz="2200" dirty="0"/>
              <a:t>und Spesen verzichten. In diesem Kontext ist bei der Beratung darauf hinzuweisen, dass ein solcher Verzicht keine moralische Verpflichtung darstellt und dass das ohne Entschädigung Geleistete im Nachhinein und auch dereinst im Erbgang nicht ohne weiteres geltend </a:t>
            </a:r>
            <a:br>
              <a:rPr lang="de-CH" sz="2200" dirty="0"/>
            </a:br>
            <a:r>
              <a:rPr lang="de-CH" sz="2200" dirty="0"/>
              <a:t>gemacht werden kann.</a:t>
            </a:r>
          </a:p>
          <a:p>
            <a:pPr marL="898525" lvl="1" indent="-447675">
              <a:spcBef>
                <a:spcPts val="0"/>
              </a:spcBef>
              <a:spcAft>
                <a:spcPts val="1200"/>
              </a:spcAft>
            </a:pPr>
            <a:endParaRPr lang="de-CH" sz="2200" dirty="0"/>
          </a:p>
          <a:p>
            <a:pPr marL="449263" indent="-449263">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BD989ECA-58F2-C2AC-8529-422330D91C1C}"/>
              </a:ext>
            </a:extLst>
          </p:cNvPr>
          <p:cNvSpPr>
            <a:spLocks noGrp="1"/>
          </p:cNvSpPr>
          <p:nvPr>
            <p:ph type="sldNum" sz="quarter" idx="12"/>
          </p:nvPr>
        </p:nvSpPr>
        <p:spPr/>
        <p:txBody>
          <a:bodyPr/>
          <a:lstStyle/>
          <a:p>
            <a:fld id="{BE3D9CA7-554C-46EC-BEAB-CB2090EEB6FF}" type="slidenum">
              <a:rPr lang="de-CH" smtClean="0"/>
              <a:pPr/>
              <a:t>58</a:t>
            </a:fld>
            <a:endParaRPr lang="de-CH" sz="1400"/>
          </a:p>
        </p:txBody>
      </p:sp>
      <p:sp>
        <p:nvSpPr>
          <p:cNvPr id="9" name="Datumsplatzhalter 8">
            <a:extLst>
              <a:ext uri="{FF2B5EF4-FFF2-40B4-BE49-F238E27FC236}">
                <a16:creationId xmlns:a16="http://schemas.microsoft.com/office/drawing/2014/main" id="{A65597E0-1430-D28F-A2F0-D3BFF45B4474}"/>
              </a:ext>
            </a:extLst>
          </p:cNvPr>
          <p:cNvSpPr>
            <a:spLocks noGrp="1"/>
          </p:cNvSpPr>
          <p:nvPr>
            <p:ph type="dt" sz="half" idx="10"/>
          </p:nvPr>
        </p:nvSpPr>
        <p:spPr/>
        <p:txBody>
          <a:bodyPr/>
          <a:lstStyle/>
          <a:p>
            <a:fld id="{A84C7108-6B09-4232-B3CD-F5D1A487DFC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6692479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 	Der Inhalt des Vorsorgeauftrages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Weil der Vorsorgeauftrag oftmals über längere Zeit andauern wird, empfiehlt es sich grundsätzlich nicht, für die Entschädigung fixe Stundenansätze vorzusehen. Stattdessen ist eine offene Formulierung vorzuziehen, wonach ein Anspruch auf angemessene Entschädigung besteht (in diesem Sinne auch Art. 366 Abs. 1 ZGB). </a:t>
            </a:r>
            <a:br>
              <a:rPr lang="de-CH" sz="2200" dirty="0"/>
            </a:br>
            <a:r>
              <a:rPr lang="de-CH" sz="2200" dirty="0"/>
              <a:t>Allenfalls ist auf berufsbranchenübliche Ansätze oder </a:t>
            </a:r>
            <a:br>
              <a:rPr lang="de-CH" sz="2200" dirty="0"/>
            </a:br>
            <a:r>
              <a:rPr lang="de-CH" sz="2200" dirty="0"/>
              <a:t>auf die für die Entschädigung von Beiständen üblichen Ansätze abzustellen.</a:t>
            </a:r>
          </a:p>
          <a:p>
            <a:pPr marL="449263" indent="-449263">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01E1E355-B7CE-8D35-C878-E7314813C066}"/>
              </a:ext>
            </a:extLst>
          </p:cNvPr>
          <p:cNvSpPr>
            <a:spLocks noGrp="1"/>
          </p:cNvSpPr>
          <p:nvPr>
            <p:ph type="sldNum" sz="quarter" idx="12"/>
          </p:nvPr>
        </p:nvSpPr>
        <p:spPr/>
        <p:txBody>
          <a:bodyPr/>
          <a:lstStyle/>
          <a:p>
            <a:fld id="{BE3D9CA7-554C-46EC-BEAB-CB2090EEB6FF}" type="slidenum">
              <a:rPr lang="de-CH" smtClean="0"/>
              <a:pPr/>
              <a:t>59</a:t>
            </a:fld>
            <a:endParaRPr lang="de-CH" sz="1400"/>
          </a:p>
        </p:txBody>
      </p:sp>
      <p:sp>
        <p:nvSpPr>
          <p:cNvPr id="9" name="Datumsplatzhalter 8">
            <a:extLst>
              <a:ext uri="{FF2B5EF4-FFF2-40B4-BE49-F238E27FC236}">
                <a16:creationId xmlns:a16="http://schemas.microsoft.com/office/drawing/2014/main" id="{B0B7D591-EECB-EAE8-B5F9-4651F3DDB880}"/>
              </a:ext>
            </a:extLst>
          </p:cNvPr>
          <p:cNvSpPr>
            <a:spLocks noGrp="1"/>
          </p:cNvSpPr>
          <p:nvPr>
            <p:ph type="dt" sz="half" idx="10"/>
          </p:nvPr>
        </p:nvSpPr>
        <p:spPr/>
        <p:txBody>
          <a:bodyPr/>
          <a:lstStyle/>
          <a:p>
            <a:fld id="{7400BA93-86D3-43CC-B9ED-19334C5CF626}"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147625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404664"/>
            <a:ext cx="7056586" cy="817563"/>
          </a:xfrm>
        </p:spPr>
        <p:txBody>
          <a:bodyPr/>
          <a:lstStyle/>
          <a:p>
            <a:pPr marL="715963" indent="-715963"/>
            <a:r>
              <a:rPr lang="de-CH" sz="2400" dirty="0"/>
              <a:t>II.	Vorfrage: Ist ein Vorsorgeauftrag im konkreten Fall die adäquate erwachsenenschutzrechtliche Lösung?</a:t>
            </a:r>
          </a:p>
        </p:txBody>
      </p:sp>
      <p:sp>
        <p:nvSpPr>
          <p:cNvPr id="3" name="Inhaltsplatzhalter 2"/>
          <p:cNvSpPr>
            <a:spLocks noGrp="1"/>
          </p:cNvSpPr>
          <p:nvPr>
            <p:ph idx="1"/>
          </p:nvPr>
        </p:nvSpPr>
        <p:spPr>
          <a:xfrm>
            <a:off x="533400" y="1556792"/>
            <a:ext cx="8061325" cy="5051425"/>
          </a:xfrm>
        </p:spPr>
        <p:txBody>
          <a:bodyPr/>
          <a:lstStyle/>
          <a:p>
            <a:pPr marL="1355725" lvl="2" indent="-447675">
              <a:spcBef>
                <a:spcPts val="0"/>
              </a:spcBef>
              <a:spcAft>
                <a:spcPts val="1200"/>
              </a:spcAft>
            </a:pPr>
            <a:endParaRPr lang="de-CH" sz="2000" dirty="0"/>
          </a:p>
          <a:p>
            <a:pPr marL="1355725" lvl="2" indent="-447675">
              <a:spcBef>
                <a:spcPts val="0"/>
              </a:spcBef>
              <a:spcAft>
                <a:spcPts val="1200"/>
              </a:spcAft>
            </a:pPr>
            <a:r>
              <a:rPr lang="de-CH" sz="2000" dirty="0"/>
              <a:t>Der Vorsorgeauftrag eignet sich in erster Linie für Personen mit ausreichend Vermögen, die eine eigene Vorsorge ausserhalb des staatlichen Systems wollen, sowie für Personen mit sehr guten, komplexen finanziellen Verhältnissen. Erwägenswert kann der Vorsorgeauftrag auch für den kleinen oder mittleren Unternehmer sein.</a:t>
            </a:r>
            <a:endParaRPr lang="de-DE" dirty="0"/>
          </a:p>
        </p:txBody>
      </p:sp>
      <p:sp>
        <p:nvSpPr>
          <p:cNvPr id="9" name="Foliennummernplatzhalter 8">
            <a:extLst>
              <a:ext uri="{FF2B5EF4-FFF2-40B4-BE49-F238E27FC236}">
                <a16:creationId xmlns:a16="http://schemas.microsoft.com/office/drawing/2014/main" id="{E93FEE23-5830-842E-B19B-BD748AF777DC}"/>
              </a:ext>
            </a:extLst>
          </p:cNvPr>
          <p:cNvSpPr>
            <a:spLocks noGrp="1"/>
          </p:cNvSpPr>
          <p:nvPr>
            <p:ph type="sldNum" sz="quarter" idx="12"/>
          </p:nvPr>
        </p:nvSpPr>
        <p:spPr/>
        <p:txBody>
          <a:bodyPr/>
          <a:lstStyle/>
          <a:p>
            <a:fld id="{BE3D9CA7-554C-46EC-BEAB-CB2090EEB6FF}" type="slidenum">
              <a:rPr lang="de-CH" smtClean="0"/>
              <a:pPr/>
              <a:t>6</a:t>
            </a:fld>
            <a:endParaRPr lang="de-CH" sz="1400"/>
          </a:p>
        </p:txBody>
      </p:sp>
      <p:sp>
        <p:nvSpPr>
          <p:cNvPr id="10" name="Datumsplatzhalter 9">
            <a:extLst>
              <a:ext uri="{FF2B5EF4-FFF2-40B4-BE49-F238E27FC236}">
                <a16:creationId xmlns:a16="http://schemas.microsoft.com/office/drawing/2014/main" id="{850D0A5F-68A9-3BC0-FA3D-259D551A1AE4}"/>
              </a:ext>
            </a:extLst>
          </p:cNvPr>
          <p:cNvSpPr>
            <a:spLocks noGrp="1"/>
          </p:cNvSpPr>
          <p:nvPr>
            <p:ph type="dt" sz="half" idx="10"/>
          </p:nvPr>
        </p:nvSpPr>
        <p:spPr/>
        <p:txBody>
          <a:bodyPr/>
          <a:lstStyle/>
          <a:p>
            <a:fld id="{73217054-4B5C-4CC3-BC67-2BEBF666BEF4}"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9093359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VI. 	Vernehmlassungsvorlage vom </a:t>
            </a:r>
            <a:br>
              <a:rPr lang="de-CH" sz="2400" dirty="0"/>
            </a:br>
            <a:r>
              <a:rPr lang="de-CH" sz="2400" dirty="0"/>
              <a:t>22. Februar 2023 (Hinweise)</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Am 22. Februar 2023 hat der Bundesrat einen Vorentwurf mit zugehörigem erläuterndem Bericht zur Änderung des Zivilgesetzbuchs (Erwachsenenschutz) veröffentlicht und dazu das Vernehmlassungsverfahren eröffnet. </a:t>
            </a:r>
          </a:p>
          <a:p>
            <a:pPr marL="898525" lvl="1" indent="-447675">
              <a:spcBef>
                <a:spcPts val="0"/>
              </a:spcBef>
              <a:spcAft>
                <a:spcPts val="1200"/>
              </a:spcAft>
            </a:pPr>
            <a:r>
              <a:rPr lang="de-CH" sz="2200" dirty="0"/>
              <a:t>Ziel der Vorlage ist unter anderem die weitere Förderung des Selbstbestimmungsrechts in der Gestalt der eigenen Vorsorge. Zu diesem Zweck soll das Institut des Vorsorgeauftrages wirksamer ausgestaltet werden.</a:t>
            </a:r>
          </a:p>
          <a:p>
            <a:pPr marL="898525" lvl="1" indent="-447675">
              <a:spcBef>
                <a:spcPts val="0"/>
              </a:spcBef>
              <a:spcAft>
                <a:spcPts val="1200"/>
              </a:spcAft>
            </a:pPr>
            <a:r>
              <a:rPr lang="de-CH" sz="2200" dirty="0"/>
              <a:t>Neu sollen von Bundesrechts wegen sämtliche Kantone verpflichtet werden, eine Amtsstelle für die Hinterlegung und Aufbewahrung des Vorsorgeauftrags zu bestimmen (Art. 361a VE-ZGB). </a:t>
            </a:r>
          </a:p>
          <a:p>
            <a:pPr marL="449263" indent="-449263">
              <a:spcBef>
                <a:spcPts val="0"/>
              </a:spcBef>
              <a:spcAft>
                <a:spcPts val="1200"/>
              </a:spcAft>
              <a:buNone/>
            </a:pPr>
            <a:endParaRPr lang="de-CH" b="1" dirty="0"/>
          </a:p>
        </p:txBody>
      </p:sp>
      <p:sp>
        <p:nvSpPr>
          <p:cNvPr id="7" name="Foliennummernplatzhalter 6">
            <a:extLst>
              <a:ext uri="{FF2B5EF4-FFF2-40B4-BE49-F238E27FC236}">
                <a16:creationId xmlns:a16="http://schemas.microsoft.com/office/drawing/2014/main" id="{091299B3-85DF-52BA-5C59-15BFFB240C1D}"/>
              </a:ext>
            </a:extLst>
          </p:cNvPr>
          <p:cNvSpPr>
            <a:spLocks noGrp="1"/>
          </p:cNvSpPr>
          <p:nvPr>
            <p:ph type="sldNum" sz="quarter" idx="12"/>
          </p:nvPr>
        </p:nvSpPr>
        <p:spPr/>
        <p:txBody>
          <a:bodyPr/>
          <a:lstStyle/>
          <a:p>
            <a:fld id="{BE3D9CA7-554C-46EC-BEAB-CB2090EEB6FF}" type="slidenum">
              <a:rPr lang="de-CH" smtClean="0"/>
              <a:pPr/>
              <a:t>60</a:t>
            </a:fld>
            <a:endParaRPr lang="de-CH" sz="1400"/>
          </a:p>
        </p:txBody>
      </p:sp>
      <p:sp>
        <p:nvSpPr>
          <p:cNvPr id="9" name="Datumsplatzhalter 8">
            <a:extLst>
              <a:ext uri="{FF2B5EF4-FFF2-40B4-BE49-F238E27FC236}">
                <a16:creationId xmlns:a16="http://schemas.microsoft.com/office/drawing/2014/main" id="{A36D43A7-A79E-440E-1533-EE522DFDAB93}"/>
              </a:ext>
            </a:extLst>
          </p:cNvPr>
          <p:cNvSpPr>
            <a:spLocks noGrp="1"/>
          </p:cNvSpPr>
          <p:nvPr>
            <p:ph type="dt" sz="half" idx="10"/>
          </p:nvPr>
        </p:nvSpPr>
        <p:spPr/>
        <p:txBody>
          <a:bodyPr/>
          <a:lstStyle/>
          <a:p>
            <a:fld id="{397A4B5D-E5D5-4125-BEC4-44D4381FE7B1}"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29877126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VI. 	Vernehmlassungsvorlage vom 22. Februar 2023 (Hinweise)</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Als Folge der Einführung der Möglichkeit der Hinterlegung des Vorsorgeauftrages erweitert sich die Erkundigungspflicht der Erwachsenenschutzbehörde </a:t>
            </a:r>
            <a:br>
              <a:rPr lang="de-CH" sz="2200" dirty="0"/>
            </a:br>
            <a:r>
              <a:rPr lang="de-CH" sz="2200" dirty="0"/>
              <a:t>(Art. 363 Abs. 1 VE-ZGB). </a:t>
            </a:r>
          </a:p>
          <a:p>
            <a:pPr marL="898525" lvl="1" indent="-447675">
              <a:spcBef>
                <a:spcPts val="0"/>
              </a:spcBef>
              <a:spcAft>
                <a:spcPts val="1200"/>
              </a:spcAft>
            </a:pPr>
            <a:r>
              <a:rPr lang="de-CH" sz="2200" dirty="0"/>
              <a:t>Die heute strittige Frage, ob der Verweis des Art. 365 Abs. 1 ZGB die Bestimmung von Art. 396 Abs. 3 OR ebenfalls erfasst, wird im Bericht verneint, ohne dass eine gesetzliche Normierung vorgeschlagen wird. </a:t>
            </a:r>
          </a:p>
          <a:p>
            <a:pPr marL="898525" lvl="1" indent="-447675">
              <a:spcBef>
                <a:spcPts val="0"/>
              </a:spcBef>
              <a:spcAft>
                <a:spcPts val="1200"/>
              </a:spcAft>
            </a:pPr>
            <a:r>
              <a:rPr lang="de-CH" sz="2200" dirty="0"/>
              <a:t>Zum Verhältnis von Vorsorgeauftrag und anderen Vollmachten und Aufträgen wird kein Regelungsbedarf erkannt.</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BD0DA63C-012D-740E-18EF-64FE3B410976}"/>
              </a:ext>
            </a:extLst>
          </p:cNvPr>
          <p:cNvSpPr>
            <a:spLocks noGrp="1"/>
          </p:cNvSpPr>
          <p:nvPr>
            <p:ph type="sldNum" sz="quarter" idx="12"/>
          </p:nvPr>
        </p:nvSpPr>
        <p:spPr/>
        <p:txBody>
          <a:bodyPr/>
          <a:lstStyle/>
          <a:p>
            <a:fld id="{BE3D9CA7-554C-46EC-BEAB-CB2090EEB6FF}" type="slidenum">
              <a:rPr lang="de-CH" smtClean="0"/>
              <a:pPr/>
              <a:t>61</a:t>
            </a:fld>
            <a:endParaRPr lang="de-CH" sz="1400"/>
          </a:p>
        </p:txBody>
      </p:sp>
      <p:sp>
        <p:nvSpPr>
          <p:cNvPr id="9" name="Datumsplatzhalter 8">
            <a:extLst>
              <a:ext uri="{FF2B5EF4-FFF2-40B4-BE49-F238E27FC236}">
                <a16:creationId xmlns:a16="http://schemas.microsoft.com/office/drawing/2014/main" id="{6D8A5FE4-8C7F-7A59-83C4-5D6B4EDB6920}"/>
              </a:ext>
            </a:extLst>
          </p:cNvPr>
          <p:cNvSpPr>
            <a:spLocks noGrp="1"/>
          </p:cNvSpPr>
          <p:nvPr>
            <p:ph type="dt" sz="half" idx="10"/>
          </p:nvPr>
        </p:nvSpPr>
        <p:spPr/>
        <p:txBody>
          <a:bodyPr/>
          <a:lstStyle/>
          <a:p>
            <a:fld id="{40DA1782-13E1-4A50-9B11-F38BD35951EE}"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41963121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VII. 	Schluss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Das Institut des Vorsorgeauftrages hat sich seit nunmehr gut zehn Jahren in der Praxis etabliert. </a:t>
            </a:r>
          </a:p>
          <a:p>
            <a:pPr marL="898525" lvl="1" indent="-447675">
              <a:spcBef>
                <a:spcPts val="0"/>
              </a:spcBef>
              <a:spcAft>
                <a:spcPts val="1200"/>
              </a:spcAft>
            </a:pPr>
            <a:r>
              <a:rPr lang="de-CH" sz="2200" dirty="0"/>
              <a:t>Gerichtsentscheide zum Vorsorgeauftrag sind eher selten. In der vorhandenen bundesgerichtlichen Rechtsprechung geht es praktisch immer um die Frage der Eignung der als Vorsorgebeauftragten bezeichneten Person. </a:t>
            </a:r>
            <a:br>
              <a:rPr lang="de-CH" sz="2200" dirty="0"/>
            </a:br>
            <a:r>
              <a:rPr lang="de-CH" sz="2200" dirty="0"/>
              <a:t>Dies darf wohl nicht zuletzt auch als Zeichen dafür gewertet werden, dass trotz weiterhin bestehender offener Fragen die praktische Handhabung des Vorsorgeauftrages im Rahmen der freiwilligen Gerichtsbarkeit im Grossen und Ganzen gut funktioniert.</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F2A5CA87-AF46-3405-AA45-763A5552CC8E}"/>
              </a:ext>
            </a:extLst>
          </p:cNvPr>
          <p:cNvSpPr>
            <a:spLocks noGrp="1"/>
          </p:cNvSpPr>
          <p:nvPr>
            <p:ph type="sldNum" sz="quarter" idx="12"/>
          </p:nvPr>
        </p:nvSpPr>
        <p:spPr/>
        <p:txBody>
          <a:bodyPr/>
          <a:lstStyle/>
          <a:p>
            <a:fld id="{BE3D9CA7-554C-46EC-BEAB-CB2090EEB6FF}" type="slidenum">
              <a:rPr lang="de-CH" smtClean="0"/>
              <a:pPr/>
              <a:t>62</a:t>
            </a:fld>
            <a:endParaRPr lang="de-CH" sz="1400"/>
          </a:p>
        </p:txBody>
      </p:sp>
      <p:sp>
        <p:nvSpPr>
          <p:cNvPr id="9" name="Datumsplatzhalter 8">
            <a:extLst>
              <a:ext uri="{FF2B5EF4-FFF2-40B4-BE49-F238E27FC236}">
                <a16:creationId xmlns:a16="http://schemas.microsoft.com/office/drawing/2014/main" id="{A583D37B-F07F-DC3B-52CC-739BE4664F10}"/>
              </a:ext>
            </a:extLst>
          </p:cNvPr>
          <p:cNvSpPr>
            <a:spLocks noGrp="1"/>
          </p:cNvSpPr>
          <p:nvPr>
            <p:ph type="dt" sz="half" idx="10"/>
          </p:nvPr>
        </p:nvSpPr>
        <p:spPr/>
        <p:txBody>
          <a:bodyPr/>
          <a:lstStyle/>
          <a:p>
            <a:fld id="{C922D717-E770-4438-AB61-63575D2044DD}"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41767421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VII. 	Schluss</a:t>
            </a:r>
          </a:p>
        </p:txBody>
      </p:sp>
      <p:sp>
        <p:nvSpPr>
          <p:cNvPr id="10" name="Inhaltsplatzhalter 2">
            <a:extLst>
              <a:ext uri="{FF2B5EF4-FFF2-40B4-BE49-F238E27FC236}">
                <a16:creationId xmlns:a16="http://schemas.microsoft.com/office/drawing/2014/main" id="{63A5C5A4-1A72-4E98-A3FB-9D4334AE8F27}"/>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sz="2200" dirty="0"/>
          </a:p>
          <a:p>
            <a:pPr marL="898525" lvl="1" indent="-447675">
              <a:spcBef>
                <a:spcPts val="0"/>
              </a:spcBef>
              <a:spcAft>
                <a:spcPts val="1200"/>
              </a:spcAft>
            </a:pPr>
            <a:r>
              <a:rPr lang="de-CH" sz="2200" dirty="0"/>
              <a:t>Zentral für das Gelingen des Vorsorgeauftrages ist, dass als Vorsorgebeauftragte eine Person des absoluten Vertrauens bezeichnet wird und damit idealerweise jemand, den man seit längerem sehr gut kennt und der auch einen selber sehr gut kennt. </a:t>
            </a:r>
          </a:p>
          <a:p>
            <a:pPr marL="898525" lvl="1" indent="-447675">
              <a:spcBef>
                <a:spcPts val="0"/>
              </a:spcBef>
              <a:spcAft>
                <a:spcPts val="1200"/>
              </a:spcAft>
            </a:pPr>
            <a:r>
              <a:rPr lang="de-CH" sz="2200" dirty="0"/>
              <a:t>Ist der Vorsorgeauftrag einmal errichtet, ist es ebenso wichtig, dass dieser einer regelmässigen Überprüfung daraufhin unterzogen wird, ob sein Inhalt der persönlichen und vermögensrechtlichen Situation der auftraggebenden Person noch entspricht. </a:t>
            </a:r>
          </a:p>
          <a:p>
            <a:pPr marL="898525" lvl="1" indent="-447675">
              <a:spcBef>
                <a:spcPts val="0"/>
              </a:spcBef>
              <a:spcAft>
                <a:spcPts val="1200"/>
              </a:spcAft>
            </a:pPr>
            <a:endParaRPr lang="de-CH" b="1" dirty="0"/>
          </a:p>
        </p:txBody>
      </p:sp>
      <p:sp>
        <p:nvSpPr>
          <p:cNvPr id="7" name="Foliennummernplatzhalter 6">
            <a:extLst>
              <a:ext uri="{FF2B5EF4-FFF2-40B4-BE49-F238E27FC236}">
                <a16:creationId xmlns:a16="http://schemas.microsoft.com/office/drawing/2014/main" id="{6DACC4CD-4856-09D7-3453-446AAD72CA03}"/>
              </a:ext>
            </a:extLst>
          </p:cNvPr>
          <p:cNvSpPr>
            <a:spLocks noGrp="1"/>
          </p:cNvSpPr>
          <p:nvPr>
            <p:ph type="sldNum" sz="quarter" idx="12"/>
          </p:nvPr>
        </p:nvSpPr>
        <p:spPr/>
        <p:txBody>
          <a:bodyPr/>
          <a:lstStyle/>
          <a:p>
            <a:fld id="{BE3D9CA7-554C-46EC-BEAB-CB2090EEB6FF}" type="slidenum">
              <a:rPr lang="de-CH" smtClean="0"/>
              <a:pPr/>
              <a:t>63</a:t>
            </a:fld>
            <a:endParaRPr lang="de-CH" sz="1400"/>
          </a:p>
        </p:txBody>
      </p:sp>
      <p:sp>
        <p:nvSpPr>
          <p:cNvPr id="9" name="Datumsplatzhalter 8">
            <a:extLst>
              <a:ext uri="{FF2B5EF4-FFF2-40B4-BE49-F238E27FC236}">
                <a16:creationId xmlns:a16="http://schemas.microsoft.com/office/drawing/2014/main" id="{EBA2621F-3E9A-C0DF-F32E-431924924F5C}"/>
              </a:ext>
            </a:extLst>
          </p:cNvPr>
          <p:cNvSpPr>
            <a:spLocks noGrp="1"/>
          </p:cNvSpPr>
          <p:nvPr>
            <p:ph type="dt" sz="half" idx="10"/>
          </p:nvPr>
        </p:nvSpPr>
        <p:spPr/>
        <p:txBody>
          <a:bodyPr/>
          <a:lstStyle/>
          <a:p>
            <a:fld id="{9332BD8E-7B6F-496C-A866-11FFD224372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9018088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647700"/>
            <a:ext cx="6768554" cy="817563"/>
          </a:xfrm>
        </p:spPr>
        <p:txBody>
          <a:bodyPr/>
          <a:lstStyle/>
          <a:p>
            <a:pPr marL="715963" indent="-715963"/>
            <a:r>
              <a:rPr lang="de-CH" sz="2400" dirty="0"/>
              <a:t>VII.	Schluss</a:t>
            </a:r>
          </a:p>
        </p:txBody>
      </p:sp>
      <p:sp>
        <p:nvSpPr>
          <p:cNvPr id="8" name="Rectangle 3">
            <a:extLst>
              <a:ext uri="{FF2B5EF4-FFF2-40B4-BE49-F238E27FC236}">
                <a16:creationId xmlns:a16="http://schemas.microsoft.com/office/drawing/2014/main" id="{14C03D9C-C767-736F-1B66-4ECE4BBB64AA}"/>
              </a:ext>
            </a:extLst>
          </p:cNvPr>
          <p:cNvSpPr txBox="1">
            <a:spLocks noChangeArrowheads="1"/>
          </p:cNvSpPr>
          <p:nvPr/>
        </p:nvSpPr>
        <p:spPr bwMode="auto">
          <a:xfrm>
            <a:off x="539750" y="2060848"/>
            <a:ext cx="3954463" cy="40923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419100" indent="-419100" algn="l" rtl="0" eaLnBrk="1" fontAlgn="base" hangingPunct="1">
              <a:lnSpc>
                <a:spcPct val="95000"/>
              </a:lnSpc>
              <a:spcBef>
                <a:spcPct val="20000"/>
              </a:spcBef>
              <a:spcAft>
                <a:spcPct val="0"/>
              </a:spcAft>
              <a:buClr>
                <a:schemeClr val="hlink"/>
              </a:buClr>
              <a:buSzPct val="85000"/>
              <a:buFont typeface="Arial" pitchFamily="39" charset="0"/>
              <a:buChar char="&gt;"/>
              <a:defRPr sz="2200">
                <a:solidFill>
                  <a:srgbClr val="333333"/>
                </a:solidFill>
                <a:latin typeface="+mn-lt"/>
                <a:ea typeface="+mn-ea"/>
                <a:cs typeface="+mn-cs"/>
              </a:defRPr>
            </a:lvl1pPr>
            <a:lvl2pPr marL="838200" indent="-381000" algn="l" rtl="0" eaLnBrk="1" fontAlgn="base" hangingPunct="1">
              <a:lnSpc>
                <a:spcPct val="95000"/>
              </a:lnSpc>
              <a:spcBef>
                <a:spcPct val="20000"/>
              </a:spcBef>
              <a:spcAft>
                <a:spcPct val="0"/>
              </a:spcAft>
              <a:buFont typeface="Arial" pitchFamily="39" charset="0"/>
              <a:buChar char="—"/>
              <a:defRPr sz="2000">
                <a:solidFill>
                  <a:srgbClr val="333333"/>
                </a:solidFill>
                <a:latin typeface="+mn-lt"/>
                <a:ea typeface="ＭＳ Ｐゴシック" pitchFamily="39" charset="-128"/>
              </a:defRPr>
            </a:lvl2pPr>
            <a:lvl3pPr marL="12954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3pPr>
            <a:lvl4pPr marL="1714500" indent="-381000" algn="l" rtl="0" eaLnBrk="1" fontAlgn="base" hangingPunct="1">
              <a:lnSpc>
                <a:spcPct val="95000"/>
              </a:lnSpc>
              <a:spcBef>
                <a:spcPct val="20000"/>
              </a:spcBef>
              <a:spcAft>
                <a:spcPct val="0"/>
              </a:spcAft>
              <a:buSzPct val="85000"/>
              <a:buFont typeface="Arial" pitchFamily="39" charset="0"/>
              <a:buChar char="–"/>
              <a:defRPr>
                <a:solidFill>
                  <a:srgbClr val="333333"/>
                </a:solidFill>
                <a:latin typeface="+mn-lt"/>
                <a:ea typeface="ＭＳ Ｐゴシック" pitchFamily="39" charset="-128"/>
              </a:defRPr>
            </a:lvl4pPr>
            <a:lvl5pPr marL="21336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5pPr>
            <a:lvl6pPr marL="25908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6pPr>
            <a:lvl7pPr marL="30480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7pPr>
            <a:lvl8pPr marL="35052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8pPr>
            <a:lvl9pPr marL="3962400" indent="-381000" algn="l" rtl="0" eaLnBrk="1" fontAlgn="base" hangingPunct="1">
              <a:lnSpc>
                <a:spcPct val="95000"/>
              </a:lnSpc>
              <a:spcBef>
                <a:spcPct val="20000"/>
              </a:spcBef>
              <a:spcAft>
                <a:spcPct val="0"/>
              </a:spcAft>
              <a:buClr>
                <a:schemeClr val="tx1"/>
              </a:buClr>
              <a:buSzPct val="85000"/>
              <a:buFont typeface="Arial" pitchFamily="39" charset="0"/>
              <a:buChar char="–"/>
              <a:defRPr>
                <a:solidFill>
                  <a:srgbClr val="333333"/>
                </a:solidFill>
                <a:latin typeface="+mn-lt"/>
                <a:ea typeface="ＭＳ Ｐゴシック" pitchFamily="39" charset="-128"/>
              </a:defRPr>
            </a:lvl9pPr>
          </a:lstStyle>
          <a:p>
            <a:pPr marL="0" indent="0">
              <a:buClrTx/>
              <a:buSzPct val="100000"/>
              <a:buFont typeface="Arial" pitchFamily="39" charset="0"/>
              <a:buNone/>
            </a:pPr>
            <a:r>
              <a:rPr lang="de-CH" kern="0" dirty="0"/>
              <a:t>Besten Dank für Ihre geschätzte Aufmerksamkeit und Ihr Interesse!</a:t>
            </a:r>
          </a:p>
        </p:txBody>
      </p:sp>
      <p:pic>
        <p:nvPicPr>
          <p:cNvPr id="9" name="Picture 4" descr="j0300840">
            <a:extLst>
              <a:ext uri="{FF2B5EF4-FFF2-40B4-BE49-F238E27FC236}">
                <a16:creationId xmlns:a16="http://schemas.microsoft.com/office/drawing/2014/main" id="{2D612293-F422-AA9C-179C-A92C2A8290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003800" y="1628775"/>
            <a:ext cx="3671888" cy="4176713"/>
          </a:xfrm>
          <a:prstGeom prst="rect">
            <a:avLst/>
          </a:prstGeom>
        </p:spPr>
      </p:pic>
      <p:sp>
        <p:nvSpPr>
          <p:cNvPr id="10" name="Foliennummernplatzhalter 9">
            <a:extLst>
              <a:ext uri="{FF2B5EF4-FFF2-40B4-BE49-F238E27FC236}">
                <a16:creationId xmlns:a16="http://schemas.microsoft.com/office/drawing/2014/main" id="{F99CB953-D24A-C75D-0B65-3EEC5B96F40D}"/>
              </a:ext>
            </a:extLst>
          </p:cNvPr>
          <p:cNvSpPr>
            <a:spLocks noGrp="1"/>
          </p:cNvSpPr>
          <p:nvPr>
            <p:ph type="sldNum" sz="quarter" idx="12"/>
          </p:nvPr>
        </p:nvSpPr>
        <p:spPr/>
        <p:txBody>
          <a:bodyPr/>
          <a:lstStyle/>
          <a:p>
            <a:fld id="{BE3D9CA7-554C-46EC-BEAB-CB2090EEB6FF}" type="slidenum">
              <a:rPr lang="de-CH" smtClean="0"/>
              <a:pPr/>
              <a:t>64</a:t>
            </a:fld>
            <a:endParaRPr lang="de-CH" sz="1400"/>
          </a:p>
        </p:txBody>
      </p:sp>
      <p:sp>
        <p:nvSpPr>
          <p:cNvPr id="11" name="Datumsplatzhalter 10">
            <a:extLst>
              <a:ext uri="{FF2B5EF4-FFF2-40B4-BE49-F238E27FC236}">
                <a16:creationId xmlns:a16="http://schemas.microsoft.com/office/drawing/2014/main" id="{ECC61A29-761F-D1F7-EE1C-B0B36629D1DE}"/>
              </a:ext>
            </a:extLst>
          </p:cNvPr>
          <p:cNvSpPr>
            <a:spLocks noGrp="1"/>
          </p:cNvSpPr>
          <p:nvPr>
            <p:ph type="dt" sz="half" idx="10"/>
          </p:nvPr>
        </p:nvSpPr>
        <p:spPr/>
        <p:txBody>
          <a:bodyPr/>
          <a:lstStyle/>
          <a:p>
            <a:fld id="{7AA161FC-DF5D-4753-9C55-EA0912971A52}"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61205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1.	Zeitphase von der Errichtung bis zum Inkrafttreten des Vorsorgeauftrages</a:t>
            </a:r>
          </a:p>
          <a:p>
            <a:pPr marL="898525" lvl="1" indent="-447675">
              <a:spcBef>
                <a:spcPts val="0"/>
              </a:spcBef>
              <a:spcAft>
                <a:spcPts val="1200"/>
              </a:spcAft>
            </a:pPr>
            <a:r>
              <a:rPr lang="de-CH" sz="2200" dirty="0"/>
              <a:t>Errichtung des Vorsorgeauftrages (Art. 360 Abs. 1 ZGB)</a:t>
            </a:r>
          </a:p>
          <a:p>
            <a:pPr marL="898525" lvl="1" indent="-447675">
              <a:spcBef>
                <a:spcPts val="0"/>
              </a:spcBef>
              <a:spcAft>
                <a:spcPts val="1200"/>
              </a:spcAft>
            </a:pPr>
            <a:r>
              <a:rPr lang="de-CH" sz="2200" dirty="0"/>
              <a:t>Gesetzliche </a:t>
            </a:r>
            <a:r>
              <a:rPr lang="de-CH" sz="2200" dirty="0" err="1"/>
              <a:t>Suspensivbedingung</a:t>
            </a:r>
            <a:r>
              <a:rPr lang="de-CH" sz="2200" dirty="0"/>
              <a:t> des Eintritts der Urteilsunfähigkeit des Vorsorgeauftraggebers </a:t>
            </a:r>
            <a:br>
              <a:rPr lang="de-CH" sz="2200" dirty="0"/>
            </a:br>
            <a:r>
              <a:rPr lang="de-CH" sz="2200" dirty="0"/>
              <a:t>(Art. 360 Abs. 1 ZGB)</a:t>
            </a:r>
          </a:p>
          <a:p>
            <a:pPr marL="898525" lvl="1" indent="-447675">
              <a:spcBef>
                <a:spcPts val="0"/>
              </a:spcBef>
              <a:spcAft>
                <a:spcPts val="1200"/>
              </a:spcAft>
            </a:pPr>
            <a:r>
              <a:rPr lang="de-CH" sz="2200" dirty="0"/>
              <a:t>Feststellung der Wirksamkeit und Annahme durch die Erwachsenenschutzbehörde (Art. 363 Abs. 2 und 3 ZGB)</a:t>
            </a:r>
          </a:p>
        </p:txBody>
      </p:sp>
      <p:sp>
        <p:nvSpPr>
          <p:cNvPr id="7" name="Foliennummernplatzhalter 6">
            <a:extLst>
              <a:ext uri="{FF2B5EF4-FFF2-40B4-BE49-F238E27FC236}">
                <a16:creationId xmlns:a16="http://schemas.microsoft.com/office/drawing/2014/main" id="{7A237312-4BC7-F0ED-5300-3C06AA869DFD}"/>
              </a:ext>
            </a:extLst>
          </p:cNvPr>
          <p:cNvSpPr>
            <a:spLocks noGrp="1"/>
          </p:cNvSpPr>
          <p:nvPr>
            <p:ph type="sldNum" sz="quarter" idx="12"/>
          </p:nvPr>
        </p:nvSpPr>
        <p:spPr/>
        <p:txBody>
          <a:bodyPr/>
          <a:lstStyle/>
          <a:p>
            <a:fld id="{BE3D9CA7-554C-46EC-BEAB-CB2090EEB6FF}" type="slidenum">
              <a:rPr lang="de-CH" smtClean="0"/>
              <a:pPr/>
              <a:t>7</a:t>
            </a:fld>
            <a:endParaRPr lang="de-CH" sz="1400"/>
          </a:p>
        </p:txBody>
      </p:sp>
      <p:sp>
        <p:nvSpPr>
          <p:cNvPr id="10" name="Datumsplatzhalter 9">
            <a:extLst>
              <a:ext uri="{FF2B5EF4-FFF2-40B4-BE49-F238E27FC236}">
                <a16:creationId xmlns:a16="http://schemas.microsoft.com/office/drawing/2014/main" id="{C76B6A37-8BFF-F21D-DCE4-808AA012761E}"/>
              </a:ext>
            </a:extLst>
          </p:cNvPr>
          <p:cNvSpPr>
            <a:spLocks noGrp="1"/>
          </p:cNvSpPr>
          <p:nvPr>
            <p:ph type="dt" sz="half" idx="10"/>
          </p:nvPr>
        </p:nvSpPr>
        <p:spPr/>
        <p:txBody>
          <a:bodyPr/>
          <a:lstStyle/>
          <a:p>
            <a:fld id="{BD57D56B-5FE0-44AC-BE04-C92E7E3E9441}"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64216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449263" indent="-449263">
              <a:spcBef>
                <a:spcPts val="0"/>
              </a:spcBef>
              <a:spcAft>
                <a:spcPts val="1200"/>
              </a:spcAft>
              <a:buNone/>
            </a:pPr>
            <a:r>
              <a:rPr lang="de-CH" b="1" dirty="0"/>
              <a:t>2.	Zur Rechtsnatur des Vorsorgeauftrages</a:t>
            </a:r>
          </a:p>
          <a:p>
            <a:pPr marL="449263" indent="-449263">
              <a:spcBef>
                <a:spcPts val="0"/>
              </a:spcBef>
              <a:spcAft>
                <a:spcPts val="1200"/>
              </a:spcAft>
              <a:buNone/>
            </a:pPr>
            <a:endParaRPr lang="de-CH" b="1" dirty="0"/>
          </a:p>
          <a:p>
            <a:pPr marL="0" indent="0">
              <a:spcBef>
                <a:spcPts val="0"/>
              </a:spcBef>
              <a:spcAft>
                <a:spcPts val="1200"/>
              </a:spcAft>
              <a:buNone/>
            </a:pPr>
            <a:r>
              <a:rPr lang="de-CH" b="1" dirty="0"/>
              <a:t>2.1	Allgemeines</a:t>
            </a:r>
          </a:p>
          <a:p>
            <a:pPr marL="898525" lvl="1" indent="-447675">
              <a:spcBef>
                <a:spcPts val="0"/>
              </a:spcBef>
              <a:spcAft>
                <a:spcPts val="1200"/>
              </a:spcAft>
            </a:pPr>
            <a:r>
              <a:rPr lang="de-CH" sz="2200" dirty="0"/>
              <a:t>Durchlaufen verschiedener Stufen</a:t>
            </a:r>
          </a:p>
        </p:txBody>
      </p:sp>
      <p:sp>
        <p:nvSpPr>
          <p:cNvPr id="7" name="Foliennummernplatzhalter 6">
            <a:extLst>
              <a:ext uri="{FF2B5EF4-FFF2-40B4-BE49-F238E27FC236}">
                <a16:creationId xmlns:a16="http://schemas.microsoft.com/office/drawing/2014/main" id="{C23EE673-F19D-000C-C273-A51C8438EA8A}"/>
              </a:ext>
            </a:extLst>
          </p:cNvPr>
          <p:cNvSpPr>
            <a:spLocks noGrp="1"/>
          </p:cNvSpPr>
          <p:nvPr>
            <p:ph type="sldNum" sz="quarter" idx="12"/>
          </p:nvPr>
        </p:nvSpPr>
        <p:spPr/>
        <p:txBody>
          <a:bodyPr/>
          <a:lstStyle/>
          <a:p>
            <a:fld id="{BE3D9CA7-554C-46EC-BEAB-CB2090EEB6FF}" type="slidenum">
              <a:rPr lang="de-CH" smtClean="0"/>
              <a:pPr/>
              <a:t>8</a:t>
            </a:fld>
            <a:endParaRPr lang="de-CH" sz="1400"/>
          </a:p>
        </p:txBody>
      </p:sp>
      <p:sp>
        <p:nvSpPr>
          <p:cNvPr id="10" name="Datumsplatzhalter 9">
            <a:extLst>
              <a:ext uri="{FF2B5EF4-FFF2-40B4-BE49-F238E27FC236}">
                <a16:creationId xmlns:a16="http://schemas.microsoft.com/office/drawing/2014/main" id="{5A4EFF7E-582F-F9A0-DF38-15CFE6910293}"/>
              </a:ext>
            </a:extLst>
          </p:cNvPr>
          <p:cNvSpPr>
            <a:spLocks noGrp="1"/>
          </p:cNvSpPr>
          <p:nvPr>
            <p:ph type="dt" sz="half" idx="10"/>
          </p:nvPr>
        </p:nvSpPr>
        <p:spPr/>
        <p:txBody>
          <a:bodyPr/>
          <a:lstStyle/>
          <a:p>
            <a:fld id="{2638A7C4-2D73-4AA9-AA06-D0B103263010}"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394549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EBEE15F-11D1-4B94-9AED-4D64B7911052}"/>
              </a:ext>
            </a:extLst>
          </p:cNvPr>
          <p:cNvSpPr>
            <a:spLocks noGrp="1"/>
          </p:cNvSpPr>
          <p:nvPr>
            <p:ph type="title"/>
          </p:nvPr>
        </p:nvSpPr>
        <p:spPr>
          <a:xfrm>
            <a:off x="539750" y="647700"/>
            <a:ext cx="6621463" cy="817563"/>
          </a:xfrm>
        </p:spPr>
        <p:txBody>
          <a:bodyPr/>
          <a:lstStyle/>
          <a:p>
            <a:pPr marL="715963" indent="-715963"/>
            <a:r>
              <a:rPr lang="de-CH" sz="2400" dirty="0"/>
              <a:t>III. 	Grundlagen, insbesondere zur Rechtsnatur des Vorsorgeauftrages</a:t>
            </a:r>
          </a:p>
        </p:txBody>
      </p:sp>
      <p:sp>
        <p:nvSpPr>
          <p:cNvPr id="9" name="Inhaltsplatzhalter 2">
            <a:extLst>
              <a:ext uri="{FF2B5EF4-FFF2-40B4-BE49-F238E27FC236}">
                <a16:creationId xmlns:a16="http://schemas.microsoft.com/office/drawing/2014/main" id="{E7D358F1-A789-4850-902F-B434ADD49B65}"/>
              </a:ext>
            </a:extLst>
          </p:cNvPr>
          <p:cNvSpPr>
            <a:spLocks noGrp="1"/>
          </p:cNvSpPr>
          <p:nvPr>
            <p:ph idx="1"/>
          </p:nvPr>
        </p:nvSpPr>
        <p:spPr>
          <a:xfrm>
            <a:off x="533400" y="1556792"/>
            <a:ext cx="8061325" cy="5051425"/>
          </a:xfrm>
        </p:spPr>
        <p:txBody>
          <a:bodyPr/>
          <a:lstStyle/>
          <a:p>
            <a:pPr marL="449263" indent="-449263">
              <a:spcBef>
                <a:spcPts val="0"/>
              </a:spcBef>
              <a:spcAft>
                <a:spcPts val="1200"/>
              </a:spcAft>
              <a:buNone/>
            </a:pPr>
            <a:endParaRPr lang="de-CH" b="1" dirty="0"/>
          </a:p>
          <a:p>
            <a:pPr marL="0" indent="0">
              <a:spcBef>
                <a:spcPts val="0"/>
              </a:spcBef>
              <a:spcAft>
                <a:spcPts val="1200"/>
              </a:spcAft>
              <a:buNone/>
            </a:pPr>
            <a:r>
              <a:rPr lang="de-CH" b="1" dirty="0"/>
              <a:t>2.2	Errichtungsphase</a:t>
            </a:r>
          </a:p>
          <a:p>
            <a:pPr marL="457200" indent="-457200">
              <a:spcBef>
                <a:spcPts val="0"/>
              </a:spcBef>
              <a:spcAft>
                <a:spcPts val="1200"/>
              </a:spcAft>
              <a:buClrTx/>
              <a:buSzPct val="100000"/>
              <a:buFont typeface="+mj-lt"/>
              <a:buAutoNum type="alphaLcParenR"/>
            </a:pPr>
            <a:r>
              <a:rPr lang="de-CH" i="1" dirty="0"/>
              <a:t>Absolut höchstpersönliches Rechtsgeschäft</a:t>
            </a:r>
          </a:p>
          <a:p>
            <a:pPr marL="457200" indent="-457200">
              <a:spcBef>
                <a:spcPts val="0"/>
              </a:spcBef>
              <a:spcAft>
                <a:spcPts val="1200"/>
              </a:spcAft>
              <a:buClrTx/>
              <a:buSzPct val="100000"/>
              <a:buFont typeface="+mj-lt"/>
              <a:buAutoNum type="alphaLcParenR"/>
            </a:pPr>
            <a:r>
              <a:rPr lang="de-CH" i="1" dirty="0"/>
              <a:t>Formbedürftiges Rechtsgeschäft</a:t>
            </a:r>
          </a:p>
          <a:p>
            <a:pPr marL="898525" lvl="1" indent="-447675">
              <a:spcBef>
                <a:spcPts val="0"/>
              </a:spcBef>
              <a:spcAft>
                <a:spcPts val="1200"/>
              </a:spcAft>
            </a:pPr>
            <a:r>
              <a:rPr lang="de-CH" sz="2200" dirty="0"/>
              <a:t>Der Vorsorgeauftrag ist eigenhändig zu errichten oder öffentlich zu beurkunden (Art. 361 Abs. 1 ZGB).</a:t>
            </a:r>
          </a:p>
          <a:p>
            <a:pPr marL="898525" lvl="1" indent="-447675">
              <a:spcBef>
                <a:spcPts val="0"/>
              </a:spcBef>
              <a:spcAft>
                <a:spcPts val="1200"/>
              </a:spcAft>
            </a:pPr>
            <a:r>
              <a:rPr lang="de-CH" sz="2200" dirty="0"/>
              <a:t>Eigenhändiger Vorsorgeauftrag</a:t>
            </a:r>
          </a:p>
          <a:p>
            <a:pPr marL="1355725" lvl="2" indent="-447675">
              <a:spcBef>
                <a:spcPts val="0"/>
              </a:spcBef>
              <a:spcAft>
                <a:spcPts val="1200"/>
              </a:spcAft>
            </a:pPr>
            <a:r>
              <a:rPr lang="de-CH" sz="2000" dirty="0"/>
              <a:t>Form entsprechend der eigenhändigen letztwilligen Verfügung (Art. 505 Abs. 1 ZGB)</a:t>
            </a:r>
          </a:p>
          <a:p>
            <a:pPr marL="0" indent="0">
              <a:spcBef>
                <a:spcPts val="0"/>
              </a:spcBef>
              <a:spcAft>
                <a:spcPts val="1200"/>
              </a:spcAft>
              <a:buClrTx/>
              <a:buNone/>
            </a:pPr>
            <a:endParaRPr lang="de-CH" i="1" dirty="0"/>
          </a:p>
          <a:p>
            <a:pPr marL="0" indent="0">
              <a:spcBef>
                <a:spcPts val="0"/>
              </a:spcBef>
              <a:spcAft>
                <a:spcPts val="1200"/>
              </a:spcAft>
              <a:buClrTx/>
              <a:buNone/>
            </a:pPr>
            <a:endParaRPr lang="de-CH" i="1" dirty="0"/>
          </a:p>
        </p:txBody>
      </p:sp>
      <p:sp>
        <p:nvSpPr>
          <p:cNvPr id="7" name="Foliennummernplatzhalter 6">
            <a:extLst>
              <a:ext uri="{FF2B5EF4-FFF2-40B4-BE49-F238E27FC236}">
                <a16:creationId xmlns:a16="http://schemas.microsoft.com/office/drawing/2014/main" id="{BD94A4E0-0B7B-EAD7-93E3-1F9D78863963}"/>
              </a:ext>
            </a:extLst>
          </p:cNvPr>
          <p:cNvSpPr>
            <a:spLocks noGrp="1"/>
          </p:cNvSpPr>
          <p:nvPr>
            <p:ph type="sldNum" sz="quarter" idx="12"/>
          </p:nvPr>
        </p:nvSpPr>
        <p:spPr/>
        <p:txBody>
          <a:bodyPr/>
          <a:lstStyle/>
          <a:p>
            <a:fld id="{BE3D9CA7-554C-46EC-BEAB-CB2090EEB6FF}" type="slidenum">
              <a:rPr lang="de-CH" smtClean="0"/>
              <a:pPr/>
              <a:t>9</a:t>
            </a:fld>
            <a:endParaRPr lang="de-CH" sz="1400"/>
          </a:p>
        </p:txBody>
      </p:sp>
      <p:sp>
        <p:nvSpPr>
          <p:cNvPr id="10" name="Datumsplatzhalter 9">
            <a:extLst>
              <a:ext uri="{FF2B5EF4-FFF2-40B4-BE49-F238E27FC236}">
                <a16:creationId xmlns:a16="http://schemas.microsoft.com/office/drawing/2014/main" id="{006FCDAA-BE69-4957-26B4-A4D6EC7E6249}"/>
              </a:ext>
            </a:extLst>
          </p:cNvPr>
          <p:cNvSpPr>
            <a:spLocks noGrp="1"/>
          </p:cNvSpPr>
          <p:nvPr>
            <p:ph type="dt" sz="half" idx="10"/>
          </p:nvPr>
        </p:nvSpPr>
        <p:spPr/>
        <p:txBody>
          <a:bodyPr/>
          <a:lstStyle/>
          <a:p>
            <a:fld id="{314B5DA2-96A4-4C2A-A45C-A9EE509B9A95}" type="datetime4">
              <a:rPr lang="de-DE" smtClean="0">
                <a:solidFill>
                  <a:schemeClr val="tx1"/>
                </a:solidFill>
              </a:rPr>
              <a:t>28. Juli 2023</a:t>
            </a:fld>
            <a:endParaRPr lang="de-CH">
              <a:solidFill>
                <a:schemeClr val="tx1"/>
              </a:solidFill>
            </a:endParaRPr>
          </a:p>
        </p:txBody>
      </p:sp>
    </p:spTree>
    <p:extLst>
      <p:ext uri="{BB962C8B-B14F-4D97-AF65-F5344CB8AC3E}">
        <p14:creationId xmlns:p14="http://schemas.microsoft.com/office/powerpoint/2010/main" val="431826896"/>
      </p:ext>
    </p:extLst>
  </p:cSld>
  <p:clrMapOvr>
    <a:masterClrMapping/>
  </p:clrMapOvr>
</p:sld>
</file>

<file path=ppt/theme/theme1.xml><?xml version="1.0" encoding="utf-8"?>
<a:theme xmlns:a="http://schemas.openxmlformats.org/drawingml/2006/main" name="Folien Öffentliche Beurkundung und Behebung von Fehlern">
  <a:themeElements>
    <a:clrScheme name="">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DF2046"/>
      </a:hlink>
      <a:folHlink>
        <a:srgbClr val="99667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chemeClr val="tx1"/>
            </a:solidFill>
            <a:effectLst/>
            <a:latin typeface="Arial" pitchFamily="3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chemeClr val="tx1"/>
            </a:solidFill>
            <a:effectLst/>
            <a:latin typeface="Arial" pitchFamily="39" charset="0"/>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Folien Öffentliche Beurkundung und Behebung von Fehlern</Template>
  <TotalTime>0</TotalTime>
  <Words>4096</Words>
  <Application>Microsoft Office PowerPoint</Application>
  <PresentationFormat>Bildschirmpräsentation (4:3)</PresentationFormat>
  <Paragraphs>438</Paragraphs>
  <Slides>64</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64</vt:i4>
      </vt:variant>
    </vt:vector>
  </HeadingPairs>
  <TitlesOfParts>
    <vt:vector size="67" baseType="lpstr">
      <vt:lpstr>Arial</vt:lpstr>
      <vt:lpstr>Helvetica</vt:lpstr>
      <vt:lpstr>Folien Öffentliche Beurkundung und Behebung von Fehlern</vt:lpstr>
      <vt:lpstr>Weiterbildungsseminar Stiftung Schweizerisches Notariat – 25. August 2023   Der Vorsorgeauftrag – insbesondere Grundlagen und Inhalt, mit Berücksichtigung notarieller Aspekte </vt:lpstr>
      <vt:lpstr>I.  Einleitung</vt:lpstr>
      <vt:lpstr>I.  Einleitung</vt:lpstr>
      <vt:lpstr>II. Vorfrage: Ist ein Vorsorgeauftrag im konkreten Fall die adäquate erwachsenenschutzrechtliche Lösung?</vt:lpstr>
      <vt:lpstr>II. Vorfrage: Ist ein Vorsorgeauftrag im konkreten Fall die adäquate erwachsenenschutzrechtliche Lösung?</vt:lpstr>
      <vt:lpstr>II. Vorfrage: Ist ein Vorsorgeauftrag im konkreten Fall die adäquate erwachsenenschutzrechtliche Lösung?</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III.  Grundlagen, insbesondere zur Rechtsnatur des Vorsorgeauftrages</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IV.  Beteiligte Personen</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  Der Inhalt des Vorsorgeauftrages</vt:lpstr>
      <vt:lpstr>VI.  Vernehmlassungsvorlage vom  22. Februar 2023 (Hinweise)</vt:lpstr>
      <vt:lpstr>VI.  Vernehmlassungsvorlage vom 22. Februar 2023 (Hinweise)</vt:lpstr>
      <vt:lpstr>VII.  Schluss</vt:lpstr>
      <vt:lpstr>VII.  Schluss</vt:lpstr>
      <vt:lpstr>VII. Schluss</vt:lpstr>
    </vt:vector>
  </TitlesOfParts>
  <Company>rw.unibe.ch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Tagung Stiftung Schweizerisches Notariat – 25. August 2023</dc:title>
  <dc:creator>Stephan</dc:creator>
  <cp:lastModifiedBy>Stephan Wolf</cp:lastModifiedBy>
  <cp:revision>338</cp:revision>
  <cp:lastPrinted>2022-11-16T13:17:08Z</cp:lastPrinted>
  <dcterms:created xsi:type="dcterms:W3CDTF">2014-10-24T13:19:02Z</dcterms:created>
  <dcterms:modified xsi:type="dcterms:W3CDTF">2023-07-28T15:18:37Z</dcterms:modified>
</cp:coreProperties>
</file>