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758" r:id="rId4"/>
    <p:sldId id="753" r:id="rId5"/>
    <p:sldId id="759" r:id="rId6"/>
    <p:sldId id="754" r:id="rId7"/>
    <p:sldId id="752" r:id="rId8"/>
    <p:sldId id="764" r:id="rId9"/>
    <p:sldId id="755" r:id="rId10"/>
    <p:sldId id="748" r:id="rId11"/>
    <p:sldId id="760" r:id="rId12"/>
    <p:sldId id="749" r:id="rId13"/>
    <p:sldId id="756" r:id="rId14"/>
    <p:sldId id="762" r:id="rId15"/>
    <p:sldId id="761" r:id="rId16"/>
    <p:sldId id="750" r:id="rId17"/>
    <p:sldId id="757" r:id="rId18"/>
    <p:sldId id="763" r:id="rId19"/>
    <p:sldId id="698" r:id="rId20"/>
  </p:sldIdLst>
  <p:sldSz cx="12192000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6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FEC7D-88B0-44F5-A613-10DBEC9B37E6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1B986-D3F6-4628-BD48-D6C8B5036CE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3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214012-12B1-4B87-A93C-5C227C6FD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ECDA23D-9E82-4B6A-BE6E-569C7CBC7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E725FD-0023-454B-A50C-B5DB76F2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9DCC86-29CD-4A88-A888-5A722238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5D3446-A8E4-456C-AB7C-3AD5391E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3361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3D123-D73F-43BA-95A2-938BEFD98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3983275-CC51-41AB-99C3-26937E3F9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93F5A0-2CCD-4516-9E0A-CE9F4225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07C41D-EC91-47F3-AA5C-9B7FD188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B02D7D-1EDE-4067-9BF9-6C6A4B88A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935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D696DAB-41BB-418A-8592-9514EF711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7529CD-0D7B-4485-BEC0-89C63F14E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373BB3-33A6-4C9C-A4E7-52605F549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4A52D4-B7C6-4B51-B78A-698C38B18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98BE31-A493-470A-9C0C-05CCBDBB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5239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2EBD2-DC8E-4FBC-9C21-96A26A828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99980C-0D9A-4968-A312-1B7DD86F0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B52541-47EA-4723-9871-3F99F7DC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1B941-1A23-4719-BBA6-ACF785F04910}" type="datetime1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FE8736-0B4A-40AF-938B-5B287086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B10AF7-2AC5-4262-8B5F-3CBD1B34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57011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287A4-785E-4269-A606-D10DFF5C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EEB7E4-CB95-4617-B3AA-EDBF18AD0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F5BBF9-01BE-4CF4-8F97-B2EB8C648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E771D-F066-4254-952A-362FB72077E4}" type="datetime1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FCD685-9864-4870-9EB9-4BF63C00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D24B86-EEBE-41D5-B497-4618B65BE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637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1DD035-75EF-4582-8597-29B3F8474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25F176-4786-4FFF-9EEE-8C15EC8AE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3A1EA1-3935-47FC-AE19-EB131BDF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D398-FC3E-41C8-AC73-1A18A47455EA}" type="datetime1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2C53DB-E948-41C8-B2D5-BBE859851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C8C24E-78CD-4E52-8C5B-6AC9FAC99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40789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49161-9027-47BE-8E8A-FA88D2CD8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C0A3FD-3209-4469-B4F4-2D7572B00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35E81A-416B-4E54-8CA5-952C2948B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32AFBB-54AA-4937-887E-2B6E740C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AECA9-F3C8-42D8-888B-83E62F4289C2}" type="datetime1">
              <a:rPr lang="de-CH" smtClean="0"/>
              <a:t>10.07.2025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292CDD-909B-492D-B3B6-518D55E9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2D86EE-4CA4-4F77-8E21-EA70F0F8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41974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B767C-E68C-4547-AF24-99FC3FA1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B5D39FB-9482-406F-8F1B-7EB9032C0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9875A3-5170-473C-ABCA-E7D30C952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D15135-C146-4143-B674-241B471D5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C436C86-BA35-4E93-BE2F-FD3B664F9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C512069-62FA-4C88-8328-5FEAF8D61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852D-55BD-436C-B80E-52109D8B2962}" type="datetime1">
              <a:rPr lang="de-CH" smtClean="0"/>
              <a:t>10.07.2025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F3BEC58-46E9-48A4-8CEA-FEC0E070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DDCD153-1CB6-40D6-9B07-096FD348D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0612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24305C-B231-4F1F-B266-AB944D823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8DB4DDB-4B44-4AFA-84D8-62546F936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DE4D-D1D4-4464-8EA2-7509AB7CC531}" type="datetime1">
              <a:rPr lang="de-CH" smtClean="0"/>
              <a:t>10.07.2025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8E6539C-CAB8-42FF-8CB3-368C1245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E8DC2B-89C5-440B-8A2D-BFDDCB5C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8130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CBC7E80-37E9-40AD-A7FB-268C5FC1A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E1C-D5D0-4A5D-96C7-E4CF34887CFD}" type="datetime1">
              <a:rPr lang="de-CH" smtClean="0"/>
              <a:t>10.07.2025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C8F955D-B7CD-4ADF-9B26-A7F8C00A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EBB0C9-1C9C-4710-8230-55093A743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682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AFB9A2-BC41-4FA0-A527-009AADA1D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A5D0F1-9A8B-401D-8374-49E9612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1C1891-E8B7-47FB-BDCD-D04712A67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5828B8D-2787-47F9-9B69-68494296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D6EE-FA86-4520-94E9-3C3C2B0853B6}" type="datetime1">
              <a:rPr lang="de-CH" smtClean="0"/>
              <a:t>10.07.2025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C8B605-E86A-4EBF-9E35-90006A21F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1D51F7-EED0-443D-8624-0989081E9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55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404B6-56AF-4064-9809-2799E3EC2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7E8797-5E2A-4283-A32B-E3CC2B339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26D034-49C3-4939-B1D9-F6CFAFBB0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6E0F68-356D-429E-A3C8-F253D20B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D3DCD5-441C-4E85-840D-71672374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904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01D496-BD63-4807-B124-4510C1DEF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D9073F6-EA6D-4D99-8067-E56164536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2B6768-2B4A-444F-9C0F-BE4BA76CE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3FF7FB4-E90A-4FE8-AE1C-B172F39CA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43C48-CE89-4CB7-879C-3515B5A6A475}" type="datetime1">
              <a:rPr lang="de-CH" smtClean="0"/>
              <a:t>10.07.2025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2AC973-D9CA-4E0B-942D-0F5FC994A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04F093-5BD9-4B21-85CD-FD7E88E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8241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0CE35-9993-4A0F-A9DE-86CBA916A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F0C8F80-0057-4D06-BF80-9C3E1194D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6CEF52-7034-43E6-B63F-9648B03E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08CF-E8B9-4F3A-95ED-5372ABC9B43B}" type="datetime1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1A9976-E2B4-4FFC-85C2-191E730B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5AEBC4-5230-473B-ACBA-8E091978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68607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08F30ED-5A5A-4E84-B2BD-AB143DF46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962284-78A1-4720-A871-36925C493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9FD1BD-0604-4026-AC0F-505AEAF2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2916-150B-4CC7-A28D-00EC16F5D718}" type="datetime1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2E2697-A3DE-4280-B983-00D94034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Sabine Kilgus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F7BE37-FD78-451F-88AC-529A4C9A5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0358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11099884" y="0"/>
            <a:ext cx="552451" cy="552450"/>
          </a:xfrm>
          <a:prstGeom prst="rect">
            <a:avLst/>
          </a:prstGeom>
          <a:solidFill>
            <a:srgbClr val="007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CCBA479-70E3-4A9F-96F8-EFC73F6E4F86}" type="slidenum">
              <a:rPr lang="fr-FR" sz="1200" smtClean="0"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9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DED20-D3AD-424F-AB33-502F3DA5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B7C8F7-1985-401D-8919-B3E4E7670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A6E38F-FB46-4E41-8373-97BF999C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795828-7B51-4B82-8E2E-02F37CD4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696944-0D23-4F0C-A222-4B9BC1B0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878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A8128-33CB-4CDD-8D4B-BBB6482B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8C8101-7FF5-41AA-89A0-99A0960E78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999874-87C8-4AEA-841C-E60EDAC87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AF5551-2824-4F19-B8CB-F1B61713A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68A718E-F47E-4235-B2A2-C7FAD772F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2635EE-FC8E-4613-A8B1-8615CF7D2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518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DD7D0-616E-4708-94BC-4A23ACCAB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39A20D6-14DE-4481-9AE7-890B891D5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5CF5B3-C68E-485E-A73B-855061B86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8E657BA-903F-48FC-9F81-E19A123835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72121AD-1C06-4204-89AB-61208F022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3D43823-458E-42E1-9131-D449D06B1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59393A2-4BBD-4A9A-A159-3C5D0861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5FC2DA4-5AC9-408F-A43D-BD3DD8A6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931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E5418C-1B44-4BCB-BFB5-DBFBB761F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C0843E7-FF1E-4974-BB5F-51C3A85B5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8FE299-1232-4368-AB55-5B1C68D7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B207BE-92B7-4B16-A4A7-4E6219D00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2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E0FE0F7-4E78-45A8-AE5E-3861B886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B4319CA-3576-4B5D-8E25-2E8BAED25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65DDAE-777B-475E-9344-7FEF5508F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487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5EBDE-77D8-41C5-93E6-A0702ACCF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D717BA-F533-4F6F-B1AC-3D1224C7B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7502B9-1C46-4C38-97DF-9D9F5B1E4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69E3B6B-583E-49B0-9DDF-B012C12E7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195DAF-D9DC-4C61-AC6B-F928F5FFE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D5A7742-5086-4983-9FED-12630ABA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970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E48A8E-609F-4BA1-A8D3-37CB05F6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CC7010-B9F9-4E81-898D-3ECA3CD8FF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75FAEF7-1651-4906-BE43-295186EFF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D86161-06BF-4127-A537-82B2E4F7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55FA84-7B07-4B42-A791-83D31F4E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8C975C-1E31-4265-880A-B739F33D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899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D38F5C4-0CCE-427D-9293-3CA513AA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B8E499-9249-4DCF-8E42-8B8E3DD7C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993EFE-F39C-474F-96C3-8D64E042C6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D1F2E-CA46-470B-8483-EB0E9DD1493A}" type="datetimeFigureOut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66B060-B24B-4232-8671-19B01A548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E44E6F-205A-48F1-BD6F-20295927B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C8DFE-5CCE-4842-AEE7-B6901665CC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764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5D54CA3-C9DA-4CD9-979B-12E3E4C8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3D31375-2662-4962-9AF9-442B60946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B29DBE-2AE2-4A75-AF3B-29464395A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2BD14-167C-4DC8-8DB3-06B498609C2A}" type="datetime1">
              <a:rPr lang="de-CH" smtClean="0"/>
              <a:t>10.07.2025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24F4D5-3D49-4BC8-8958-22B505B20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/>
              <a:t>Sabine Kilgus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0C1D17-8A67-4A46-836B-C1BD7F2F0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30F9C-424D-4B28-9738-FADEA83B2E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550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60C2F-C11F-46FE-BFC1-C078CE1FF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20484"/>
            <a:ext cx="9144000" cy="2387600"/>
          </a:xfrm>
        </p:spPr>
        <p:txBody>
          <a:bodyPr/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Aktualitäten für Genossenschaften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FBB9EB-B694-4724-ADE4-06183F5625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Tagung Notariatsverband vom 22. August 2025</a:t>
            </a:r>
          </a:p>
          <a:p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Prof. Dr. Sabine Kilgus, LL.M.</a:t>
            </a:r>
          </a:p>
        </p:txBody>
      </p:sp>
    </p:spTree>
    <p:extLst>
      <p:ext uri="{BB962C8B-B14F-4D97-AF65-F5344CB8AC3E}">
        <p14:creationId xmlns:p14="http://schemas.microsoft.com/office/powerpoint/2010/main" val="1725266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Materiellrechtlich: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BankG</a:t>
            </a: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Spezialvorschriften für das Eigenkapital wegen Rückzahlungspflicht der Genossenschaftsanteile bei Austritt (Art. 26 ERV)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Spezialvorschrift für die Beteiligungsscheine von systemrelevanten Genossenschaftsbanken: Nehmer und wirtschaftlich berechtigte Person müssen im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Genossenschafterverzeichnis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aufgeführt werden (Art. 14-14b Bank, insbes. Art. 14b Abs. 2 und 3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BankG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</a:p>
          <a:p>
            <a:pPr>
              <a:buFont typeface="Symbol" panose="05050102010706020507" pitchFamily="18" charset="2"/>
              <a:buChar char="-"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C469788-C81B-4995-9B9D-6D641E86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0104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Materiellrechtlich: GwG</a:t>
            </a:r>
          </a:p>
          <a:p>
            <a:pPr lvl="1"/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Genossenschafterverzeichnis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Art. 837 OR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Führung durch Verwaltung/Geschäftsleitung 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Kein Eintrag im Handelsregister (nur bei persönlicher Haftung und Nachschusspflicht [Art. 877 OR]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Unterlassene Führung strafbewehrt (Art. 327a StGB)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Verzicht auf Erfassung der wirtschaftlich berechtigten Person im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Genossenschafterverzeichnis</a:t>
            </a: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Zwei Gesetzesrevisionen hängig: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E-Transparenzregistergesetz (TJPG)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E-Geldwäschereigesetz (GwG)</a:t>
            </a:r>
          </a:p>
          <a:p>
            <a:pPr lvl="1"/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C469788-C81B-4995-9B9D-6D641E86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8343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E-Transparenzregistergesetz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Schaffung eines neuen Registers für wirtschaftlich berechtigte Personen aller Rechtseinheiten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Genossenschaften als Rechtseinheit miterfasst, bei den Spezialbestimmungen nicht mehr erwähnt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Unklar, ob und wie neu auch die Erfassung der wirtschaftlich berechtigen Person erfolgen soll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Unklar, ob Art. 837 OR bleibt oder nicht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Mehrere Herausforderungen für Genossenschaften – und fehlende Diskussion</a:t>
            </a:r>
          </a:p>
          <a:p>
            <a:pPr lvl="1"/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C469788-C81B-4995-9B9D-6D641E86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85377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E-Transparenzregistergesetz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Juristische oder natürliche Personen oder Handelsgesellschaften als Genossenschafter: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Wer ist wirtschaftlich berechtigte Person?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Kontrollinhaber bei juristischen Personen oder Handelsgesellschaften?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Herausforderung bei Grossgenossenschaften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Migros: Erhalt des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Genossenschafterstatus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durch Erhalt Cumulus-Karte: Inhaberinnen und Inhaber automatisch wirtschaftlich berechtigte Person oder geringer Wert, dass Abklärung nicht erfolgen muss?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Reka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Checks: Geringer Wert? Kundinnen und Kunden gleichzeitig Genossenschafter?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Grosse Anzahl von Genossenschaftern mit gleichen wirtschaftlich berechtigten Personen?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C469788-C81B-4995-9B9D-6D641E86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735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E-Transparenzregistergesetz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Interesse an Transparenz in kleinen Verhältnissen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Interesse an Transparenz bei Genossenschaften mit persönlicher Haftung oder Nachschusspflichten: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Treuhänderische Genossenschafterinnen und Genossenschafter?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Gruppenstrukturen?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Geldwäscherei durch Einschiessen von Geld bei Konkurs oder zur Verhinderung von Konkurs durch wirtschaftlich Berechtigte?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Identität von Genossenschafter und wirtschaftlich berechtigter Person bei Wohnbaugenossenschaften oder landwirtschaftlichen Genossenschaften?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Generelle Ausnahme bei gemischtwirtschaftlichen Genossenschaften?</a:t>
            </a:r>
          </a:p>
          <a:p>
            <a:pPr lvl="1"/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C469788-C81B-4995-9B9D-6D641E86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1764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b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Rec. 22 FATF-Empfehlungen: Genossenschaften als DNFBP (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designated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non-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financial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businesses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and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professions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)?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Neuerlicher Revision GwG: Sog. Beraterpflichten (Art. 2 und 2a E-GwG in der Version des SR, SS 2025)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Genossenschaften als Berater?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Wird Selbsthilfe und Unterstützung der eigenen Genossenschafter zu einer Beraterpflicht?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«Klassische» Beraterpflichten gegenüber Dritten?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Genossenschaften als NGOs?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Genossenschaften als Sitzgesellschaften?</a:t>
            </a:r>
          </a:p>
          <a:p>
            <a:endParaRPr lang="de-CH" altLang="de-DE" dirty="0">
              <a:ea typeface="ＭＳ Ｐゴシック" panose="020B0600070205080204" pitchFamily="34" charset="-128"/>
            </a:endParaRPr>
          </a:p>
          <a:p>
            <a:pPr lvl="1"/>
            <a:endParaRPr lang="de-CH" altLang="de-DE" dirty="0">
              <a:ea typeface="ＭＳ Ｐゴシック" panose="020B0600070205080204" pitchFamily="34" charset="-128"/>
            </a:endParaRP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47C4099-2948-48B3-A3DF-C602CC77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2259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b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Ausblick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825625"/>
            <a:ext cx="10647947" cy="43104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Gesellschaftsrechtlich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Überlegungen Genossenschaften – Grossgenossenschaften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Überlegungen Wohnbau- und Landwirtschaftsgenossenschaften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Gemischtwirtschaftliche Genossenschaften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Verstärkung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Cooperative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Governance</a:t>
            </a: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Pflichten für die Verwaltung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Anforderungen an Delegation (Anlehnung an Art. 716a OR?)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Stimmrechte und Quoren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Partizipationsscheine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Gewinnverteilung?</a:t>
            </a: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47C4099-2948-48B3-A3DF-C602CC77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3163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b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Ausblick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Finanzmarktrechtlich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Überlegungen zur Einbindung von Genossenschaften im Bereich der Geldwäschereibekämpfung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Kopfstimmrecht, eingeschränkte Gewinnausschüttung oder persönliche Haftung schützt nicht (absolut) vor Missbrauch für Geldwäscherei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Fehlende Transparenz einzig bei Genossenschaften bietet Gefahr für Missbrauch oder generelle Ablehnung von Genossenschaften im Markt</a:t>
            </a: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47C4099-2948-48B3-A3DF-C602CC77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17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84319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Epilog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745414"/>
            <a:ext cx="10888579" cy="4530725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Selbstverständnis der Genossenschaften und Marktpositionierung gemäss </a:t>
            </a:r>
            <a:r>
              <a:rPr lang="de-CH" altLang="de-DE" sz="28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Idée</a:t>
            </a: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CH" altLang="de-DE" sz="28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coopérative</a:t>
            </a: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(www.ideecooperative.ch): 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Gesellschaftsform für Nachhaltigkeit und soziale Gerechtigkeit?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Fokus auf Gemeinwohl?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Fokus auf Gemeinnützigkeit?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Gefährdung der Ziele durch fehlende Transparenz?</a:t>
            </a:r>
          </a:p>
          <a:p>
            <a:pPr marL="0" indent="0">
              <a:buNone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Notwendigkeit einer vertieften Diskussion!</a:t>
            </a:r>
          </a:p>
          <a:p>
            <a:pPr marL="457200" lvl="1" indent="0">
              <a:buNone/>
            </a:pPr>
            <a:endParaRPr lang="de-CH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endParaRPr lang="de-CH" altLang="de-DE" sz="2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endParaRPr lang="de-CH" altLang="de-DE" sz="2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05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Inhaltsübersicht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825624"/>
            <a:ext cx="10888579" cy="453072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Gesellschaftsrecht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Altlasten und bekannte Auslegungsfragen 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Neues Aktienrecht 2020 und neue Auslegungsfragen</a:t>
            </a:r>
          </a:p>
          <a:p>
            <a:pPr marL="457200" lvl="1" indent="0">
              <a:buNone/>
            </a:pPr>
            <a:endParaRPr lang="de-CH" altLang="de-DE" sz="2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de-CH" altLang="de-DE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Altlasten: Punktuelle Erfassung durch die Finanzmarktgesetze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altLang="de-DE" sz="2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Hängige Gesetzesrevisionen: E-Transparenzregistergesetz und E-GwG</a:t>
            </a: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93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kern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Beobachtung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Heterogene Genossenschaftslandschaft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Traditionelle Land-, Bau-, Wohn- oder Ameliorationsgenossenschaften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Banken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Versicherungsunternehmen</a:t>
            </a:r>
          </a:p>
          <a:p>
            <a:pPr lvl="1"/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Unternehmen mit sozialem oder nachhaltigem Gedankengut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Berühmte Beispiele</a:t>
            </a:r>
          </a:p>
          <a:p>
            <a:pPr lvl="1"/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Raiffeisen, wir Bank oder Mobiliar</a:t>
            </a:r>
          </a:p>
          <a:p>
            <a:pPr lvl="1"/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Mobility oder lunch oder </a:t>
            </a:r>
            <a:r>
              <a:rPr lang="de-CH" altLang="de-DE" sz="22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reka</a:t>
            </a:r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CH" altLang="de-DE" sz="22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checks</a:t>
            </a:r>
            <a:endParaRPr lang="de-CH" altLang="de-DE" sz="2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Fenaco, </a:t>
            </a:r>
            <a:r>
              <a:rPr lang="de-CH" altLang="de-DE" sz="22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agricura</a:t>
            </a:r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oder ABZ, matt Baugenossenschaft Luzern</a:t>
            </a:r>
          </a:p>
          <a:p>
            <a:pPr lvl="1"/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GGA </a:t>
            </a:r>
            <a:r>
              <a:rPr lang="de-CH" altLang="de-DE" sz="22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maur</a:t>
            </a:r>
            <a:r>
              <a:rPr lang="de-CH" altLang="de-DE" sz="2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oder EBL</a:t>
            </a: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3341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kern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Beobachtung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Roter Faden im Gesellschafts- und Finanzmarktrecht: Genossenschaften werden stiefmütterlich behandelt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Im Schlepptau der AG, «sinngemäss»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Bei Querschnittsgesetzen «miterfasst»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«Vergessen»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«Selektiv» bei den bewilligungspflichtigen Tätigkeiten im Finanzmarktrecht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Verständnis für die Stärken und Schwächen und Besonderheiten von Genossenschaften nicht präsent</a:t>
            </a:r>
          </a:p>
          <a:p>
            <a:pPr marL="0" indent="0">
              <a:buNone/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07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kern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Beobachtung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Gründe?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Heterogenität? 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Atypische Erscheinungsformen?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Vor- und Nachteile der Rechtsform zu wenig erforscht?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Sperrigkeit in der Anwendung?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These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Gewisse Bequemlichkeit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Gap zwischen Genossenschaftsgedanke und Genossenschaftsrecht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Überforderte Laien?</a:t>
            </a:r>
          </a:p>
          <a:p>
            <a:pPr marL="0" indent="0">
              <a:buNone/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5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kern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Gesellschaftsrecht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Keine umfassende Revision seit 1936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Anpassungen durch Aktienrecht (1990)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Anpassungen durch Fusionsrecht 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Anpassungen durch Auslegung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Tragweite von Querverweisen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Anpassungen und Vereinheitlichungen durch Querschnittsgesetze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Handelsregisterrecht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Rechnungslegungsrecht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Revisionsrecht</a:t>
            </a:r>
          </a:p>
          <a:p>
            <a:pPr lvl="1"/>
            <a:endParaRPr lang="de-CH" altLang="de-DE" sz="2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27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kern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Gesellschaftsrecht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Punktuelle Anpassungen durch Aktienrecht 2020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Öffentliche Beurkundung bei Gründung und Statutenänderungen (Art. 830 und 838a OR)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Abschaffung der Sachübernahmegründung (Art. 834 OR)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Möglichkeit der virtuellen GV (Art. 893a OR)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«Sinngemässe» Anpassung des Rechts bei Kapitalherabsetzungen, Rückzahlung von Kapitalreserven und Kapitalverlust (Art. 874 Abs. 2, Art. 879 Abs. 3</a:t>
            </a:r>
            <a:r>
              <a:rPr lang="de-CH" altLang="de-DE" baseline="300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bis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und Art. 903 OR)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Rückerstattung von Leistungen (Art. 902a OR)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Tragweite und Logik?</a:t>
            </a:r>
          </a:p>
          <a:p>
            <a:pPr lvl="1"/>
            <a:endParaRPr lang="de-CH" altLang="de-DE" sz="2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9895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3DC659C-3905-4E20-9B66-255E124DB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CH" altLang="de-DE" sz="3600" kern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Gesellschaftsrecht</a:t>
            </a:r>
            <a:endParaRPr lang="en-US" altLang="de-DE" sz="3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1C455-16BB-467C-B806-53D652C10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Unterlassene Anpassungen</a:t>
            </a:r>
          </a:p>
          <a:p>
            <a:pPr lvl="1"/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Governance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-Fragen für Verwaltung, Delegiertenversammlung und Urabstimmung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Finanzierung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Genossenschaftsverbände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Konsequenzen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Gefahr von Inkonsistenzen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Gefahr von Schlupflöchern durch vermeintliche Erleichterungen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Weiterhin offene Auslegungsfragen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Verlust an Attraktivität?</a:t>
            </a:r>
          </a:p>
          <a:p>
            <a:pPr lvl="1"/>
            <a:endParaRPr lang="de-CH" altLang="de-DE" sz="2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de-CH" altLang="de-DE" sz="26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B85CAE2D-79B1-40AF-8FD7-D616AD0BDCE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F9212-BB11-45B1-ADEE-5564A5D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30F9C-424D-4B28-9738-FADEA83B2EEA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55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FD4899-A28B-4A30-BF44-FE63FE0E6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55650" indent="-755650"/>
            <a:r>
              <a:rPr lang="de-CH" altLang="de-DE" sz="3200" b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Finanzmarktrecht</a:t>
            </a:r>
            <a:endParaRPr lang="en-US" altLang="de-D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9CE07-4758-46DF-AAC6-5E59D5E3B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Selektive Zulässigkeit der Rechtsform «Genossenschaft» im Finanzmarktrecht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Banken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Versicherungsunternehmen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Gewisse </a:t>
            </a:r>
            <a:r>
              <a:rPr lang="de-CH" altLang="de-DE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Crowd</a:t>
            </a: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Funding/FinTech-Unternehmen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Nicht aber für Unternehmen gemäss FINIG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Selektive Zulässigkeit der Rechtsform «Genossenschaft» im Sozialversicherungsrecht</a:t>
            </a:r>
          </a:p>
          <a:p>
            <a:pPr lvl="1"/>
            <a:r>
              <a:rPr lang="de-CH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Nur noch bestehende Pensionskassen</a:t>
            </a:r>
          </a:p>
          <a:p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altLang="de-DE" sz="1800" dirty="0">
              <a:ea typeface="ＭＳ Ｐゴシック" panose="020B0600070205080204" pitchFamily="34" charset="-128"/>
            </a:endParaRPr>
          </a:p>
          <a:p>
            <a:endParaRPr lang="de-CH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6" name="ZoneTexte 9">
            <a:extLst>
              <a:ext uri="{FF2B5EF4-FFF2-40B4-BE49-F238E27FC236}">
                <a16:creationId xmlns:a16="http://schemas.microsoft.com/office/drawing/2014/main" id="{2BA6C14F-F9CF-472B-A251-E8F939A58E40}"/>
              </a:ext>
            </a:extLst>
          </p:cNvPr>
          <p:cNvSpPr txBox="1"/>
          <p:nvPr/>
        </p:nvSpPr>
        <p:spPr>
          <a:xfrm>
            <a:off x="465221" y="6322059"/>
            <a:ext cx="542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Sabine Kilgus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737D15-6B92-4561-8400-DEEC78A77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0F9C-424D-4B28-9738-FADEA83B2EEA}" type="slidenum">
              <a:rPr lang="de-CH" smtClean="0"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0727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Office PowerPoint</Application>
  <PresentationFormat>Breitbild</PresentationFormat>
  <Paragraphs>221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Courier New</vt:lpstr>
      <vt:lpstr>Symbol</vt:lpstr>
      <vt:lpstr>Wingdings</vt:lpstr>
      <vt:lpstr>Office</vt:lpstr>
      <vt:lpstr>1_Office</vt:lpstr>
      <vt:lpstr>Aktualitäten für Genossenschaften</vt:lpstr>
      <vt:lpstr>Inhaltsübersicht</vt:lpstr>
      <vt:lpstr>Beobachtung</vt:lpstr>
      <vt:lpstr>Beobachtung</vt:lpstr>
      <vt:lpstr>Beobachtung</vt:lpstr>
      <vt:lpstr>Gesellschaftsrecht</vt:lpstr>
      <vt:lpstr>Gesellschaftsrecht</vt:lpstr>
      <vt:lpstr>Gesellschaftsrecht</vt:lpstr>
      <vt:lpstr>Finanzmarktrecht</vt:lpstr>
      <vt:lpstr>Finanzmarktrecht</vt:lpstr>
      <vt:lpstr>Finanzmarktrecht</vt:lpstr>
      <vt:lpstr>Finanzmarktrecht</vt:lpstr>
      <vt:lpstr>Finanzmarktrecht</vt:lpstr>
      <vt:lpstr>Finanzmarktrecht</vt:lpstr>
      <vt:lpstr>Finanzmarktrecht</vt:lpstr>
      <vt:lpstr>Ausblick</vt:lpstr>
      <vt:lpstr>Ausblick</vt:lpstr>
      <vt:lpstr>Epilog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Neuerungen aus dem Finanzmarktrecht</dc:title>
  <dc:creator>Sabine Kilgus</dc:creator>
  <cp:lastModifiedBy>Sabine Kilgus</cp:lastModifiedBy>
  <cp:revision>68</cp:revision>
  <cp:lastPrinted>2025-07-10T08:59:23Z</cp:lastPrinted>
  <dcterms:created xsi:type="dcterms:W3CDTF">2023-02-28T14:54:37Z</dcterms:created>
  <dcterms:modified xsi:type="dcterms:W3CDTF">2025-07-10T09:16:54Z</dcterms:modified>
</cp:coreProperties>
</file>